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436" r:id="rId2"/>
    <p:sldId id="341" r:id="rId3"/>
    <p:sldId id="342" r:id="rId4"/>
    <p:sldId id="344" r:id="rId5"/>
    <p:sldId id="343" r:id="rId6"/>
    <p:sldId id="345" r:id="rId7"/>
    <p:sldId id="346" r:id="rId8"/>
    <p:sldId id="347" r:id="rId9"/>
    <p:sldId id="348" r:id="rId10"/>
    <p:sldId id="349" r:id="rId11"/>
    <p:sldId id="351" r:id="rId12"/>
    <p:sldId id="352" r:id="rId13"/>
    <p:sldId id="353" r:id="rId14"/>
    <p:sldId id="354" r:id="rId15"/>
    <p:sldId id="355" r:id="rId16"/>
    <p:sldId id="357" r:id="rId17"/>
    <p:sldId id="358" r:id="rId18"/>
    <p:sldId id="359" r:id="rId19"/>
    <p:sldId id="360" r:id="rId20"/>
    <p:sldId id="361" r:id="rId21"/>
    <p:sldId id="362" r:id="rId22"/>
    <p:sldId id="363" r:id="rId23"/>
    <p:sldId id="364" r:id="rId24"/>
    <p:sldId id="366" r:id="rId25"/>
    <p:sldId id="367" r:id="rId26"/>
    <p:sldId id="369" r:id="rId27"/>
    <p:sldId id="370" r:id="rId28"/>
    <p:sldId id="371" r:id="rId29"/>
    <p:sldId id="394" r:id="rId30"/>
    <p:sldId id="393" r:id="rId31"/>
    <p:sldId id="373" r:id="rId32"/>
    <p:sldId id="374" r:id="rId33"/>
    <p:sldId id="375" r:id="rId34"/>
    <p:sldId id="376" r:id="rId35"/>
    <p:sldId id="377" r:id="rId36"/>
    <p:sldId id="378" r:id="rId37"/>
    <p:sldId id="379" r:id="rId38"/>
    <p:sldId id="380" r:id="rId39"/>
    <p:sldId id="381" r:id="rId40"/>
    <p:sldId id="382" r:id="rId41"/>
    <p:sldId id="383" r:id="rId42"/>
    <p:sldId id="384" r:id="rId43"/>
    <p:sldId id="385" r:id="rId44"/>
    <p:sldId id="386" r:id="rId45"/>
    <p:sldId id="387" r:id="rId46"/>
    <p:sldId id="388" r:id="rId47"/>
    <p:sldId id="389" r:id="rId48"/>
    <p:sldId id="390" r:id="rId49"/>
    <p:sldId id="391" r:id="rId50"/>
    <p:sldId id="392" r:id="rId51"/>
    <p:sldId id="395" r:id="rId52"/>
    <p:sldId id="396" r:id="rId53"/>
    <p:sldId id="397" r:id="rId54"/>
    <p:sldId id="365" r:id="rId55"/>
    <p:sldId id="368" r:id="rId56"/>
    <p:sldId id="398" r:id="rId57"/>
    <p:sldId id="256" r:id="rId58"/>
    <p:sldId id="257" r:id="rId59"/>
    <p:sldId id="258" r:id="rId60"/>
    <p:sldId id="259" r:id="rId61"/>
    <p:sldId id="260" r:id="rId62"/>
    <p:sldId id="261" r:id="rId63"/>
    <p:sldId id="262" r:id="rId64"/>
    <p:sldId id="263" r:id="rId65"/>
    <p:sldId id="267" r:id="rId66"/>
    <p:sldId id="268" r:id="rId67"/>
    <p:sldId id="269" r:id="rId68"/>
    <p:sldId id="264" r:id="rId69"/>
    <p:sldId id="265" r:id="rId70"/>
    <p:sldId id="266" r:id="rId71"/>
    <p:sldId id="270" r:id="rId72"/>
    <p:sldId id="271" r:id="rId73"/>
    <p:sldId id="273" r:id="rId74"/>
    <p:sldId id="274" r:id="rId75"/>
    <p:sldId id="275" r:id="rId76"/>
    <p:sldId id="278" r:id="rId77"/>
    <p:sldId id="279" r:id="rId78"/>
    <p:sldId id="280" r:id="rId79"/>
    <p:sldId id="281" r:id="rId80"/>
    <p:sldId id="282" r:id="rId81"/>
    <p:sldId id="424" r:id="rId82"/>
    <p:sldId id="276" r:id="rId83"/>
    <p:sldId id="277" r:id="rId84"/>
    <p:sldId id="283" r:id="rId85"/>
    <p:sldId id="284" r:id="rId86"/>
    <p:sldId id="285" r:id="rId87"/>
    <p:sldId id="286" r:id="rId88"/>
    <p:sldId id="287" r:id="rId89"/>
    <p:sldId id="425" r:id="rId90"/>
    <p:sldId id="426" r:id="rId91"/>
    <p:sldId id="289" r:id="rId92"/>
    <p:sldId id="290" r:id="rId93"/>
    <p:sldId id="291" r:id="rId94"/>
    <p:sldId id="427" r:id="rId95"/>
    <p:sldId id="292" r:id="rId96"/>
    <p:sldId id="293" r:id="rId97"/>
    <p:sldId id="428" r:id="rId98"/>
    <p:sldId id="295" r:id="rId99"/>
    <p:sldId id="296" r:id="rId100"/>
    <p:sldId id="429" r:id="rId101"/>
    <p:sldId id="297" r:id="rId102"/>
    <p:sldId id="298" r:id="rId103"/>
    <p:sldId id="299" r:id="rId104"/>
    <p:sldId id="300" r:id="rId105"/>
    <p:sldId id="301" r:id="rId106"/>
    <p:sldId id="307" r:id="rId107"/>
    <p:sldId id="430" r:id="rId108"/>
    <p:sldId id="431" r:id="rId109"/>
    <p:sldId id="433" r:id="rId110"/>
    <p:sldId id="432" r:id="rId111"/>
    <p:sldId id="434" r:id="rId112"/>
    <p:sldId id="435" r:id="rId113"/>
    <p:sldId id="302" r:id="rId114"/>
    <p:sldId id="303" r:id="rId115"/>
    <p:sldId id="304" r:id="rId116"/>
    <p:sldId id="305" r:id="rId117"/>
    <p:sldId id="306" r:id="rId118"/>
    <p:sldId id="308" r:id="rId119"/>
    <p:sldId id="309" r:id="rId120"/>
    <p:sldId id="310" r:id="rId121"/>
    <p:sldId id="312" r:id="rId122"/>
    <p:sldId id="313" r:id="rId123"/>
    <p:sldId id="314" r:id="rId124"/>
    <p:sldId id="311" r:id="rId125"/>
    <p:sldId id="315" r:id="rId126"/>
    <p:sldId id="317" r:id="rId127"/>
    <p:sldId id="316" r:id="rId128"/>
    <p:sldId id="318" r:id="rId129"/>
    <p:sldId id="319" r:id="rId130"/>
    <p:sldId id="320" r:id="rId131"/>
    <p:sldId id="321" r:id="rId132"/>
    <p:sldId id="322" r:id="rId133"/>
    <p:sldId id="323" r:id="rId134"/>
    <p:sldId id="324" r:id="rId135"/>
    <p:sldId id="325" r:id="rId136"/>
    <p:sldId id="326" r:id="rId137"/>
    <p:sldId id="327" r:id="rId138"/>
    <p:sldId id="328" r:id="rId139"/>
    <p:sldId id="329" r:id="rId140"/>
    <p:sldId id="330" r:id="rId141"/>
    <p:sldId id="331" r:id="rId142"/>
    <p:sldId id="332" r:id="rId143"/>
    <p:sldId id="340" r:id="rId144"/>
    <p:sldId id="333" r:id="rId145"/>
    <p:sldId id="334" r:id="rId146"/>
    <p:sldId id="335" r:id="rId147"/>
    <p:sldId id="336" r:id="rId148"/>
    <p:sldId id="337" r:id="rId149"/>
    <p:sldId id="338" r:id="rId150"/>
    <p:sldId id="339" r:id="rId151"/>
    <p:sldId id="399" r:id="rId152"/>
    <p:sldId id="400" r:id="rId153"/>
    <p:sldId id="403" r:id="rId154"/>
    <p:sldId id="401" r:id="rId155"/>
    <p:sldId id="402" r:id="rId156"/>
    <p:sldId id="405" r:id="rId157"/>
    <p:sldId id="406" r:id="rId158"/>
    <p:sldId id="407" r:id="rId159"/>
    <p:sldId id="408" r:id="rId160"/>
    <p:sldId id="409" r:id="rId161"/>
    <p:sldId id="411" r:id="rId162"/>
    <p:sldId id="410" r:id="rId163"/>
    <p:sldId id="412" r:id="rId164"/>
    <p:sldId id="413" r:id="rId165"/>
    <p:sldId id="414" r:id="rId166"/>
    <p:sldId id="415" r:id="rId167"/>
    <p:sldId id="416" r:id="rId168"/>
    <p:sldId id="404" r:id="rId169"/>
    <p:sldId id="417" r:id="rId170"/>
    <p:sldId id="418" r:id="rId171"/>
    <p:sldId id="420" r:id="rId172"/>
    <p:sldId id="421" r:id="rId173"/>
    <p:sldId id="423" r:id="rId174"/>
    <p:sldId id="419" r:id="rId175"/>
    <p:sldId id="422" r:id="rId17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94660"/>
  </p:normalViewPr>
  <p:slideViewPr>
    <p:cSldViewPr>
      <p:cViewPr>
        <p:scale>
          <a:sx n="66" d="100"/>
          <a:sy n="66" d="100"/>
        </p:scale>
        <p:origin x="-2004" y="-3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presProps" Target="presProps.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46B463-88FE-42DA-A272-5A276516C054}" type="doc">
      <dgm:prSet loTypeId="urn:microsoft.com/office/officeart/2008/layout/PictureStrips" loCatId="list" qsTypeId="urn:microsoft.com/office/officeart/2005/8/quickstyle/3d3" qsCatId="3D" csTypeId="urn:microsoft.com/office/officeart/2005/8/colors/colorful2" csCatId="colorful" phldr="1"/>
      <dgm:spPr/>
      <dgm:t>
        <a:bodyPr/>
        <a:lstStyle/>
        <a:p>
          <a:endParaRPr lang="ru-RU"/>
        </a:p>
      </dgm:t>
    </dgm:pt>
    <dgm:pt modelId="{56929E9E-5727-4F1A-B255-A4485DCB7F1F}">
      <dgm:prSet phldrT="[Текст]" custT="1"/>
      <dgm:spPr/>
      <dgm:t>
        <a:bodyPr/>
        <a:lstStyle/>
        <a:p>
          <a:r>
            <a:rPr lang="ru-RU" sz="3200" b="1" dirty="0" smtClean="0"/>
            <a:t>ТЕХНИЧЕСКИЕ СРЕДСТВА СТРОИТЕЛЬНЫХ ПРОЦЕССОВ</a:t>
          </a:r>
          <a:br>
            <a:rPr lang="ru-RU" sz="3200" b="1" dirty="0" smtClean="0"/>
          </a:br>
          <a:endParaRPr lang="ru-RU" sz="3200" b="1" dirty="0"/>
        </a:p>
      </dgm:t>
    </dgm:pt>
    <dgm:pt modelId="{00AB2406-477A-4B25-8CE7-CFFB4283A33F}" type="parTrans" cxnId="{E7EB2E46-86DB-467E-A270-59548A323911}">
      <dgm:prSet/>
      <dgm:spPr/>
      <dgm:t>
        <a:bodyPr/>
        <a:lstStyle/>
        <a:p>
          <a:endParaRPr lang="ru-RU"/>
        </a:p>
      </dgm:t>
    </dgm:pt>
    <dgm:pt modelId="{031C4977-3325-4CFE-A5D3-7A669F99166F}" type="sibTrans" cxnId="{E7EB2E46-86DB-467E-A270-59548A323911}">
      <dgm:prSet/>
      <dgm:spPr/>
      <dgm:t>
        <a:bodyPr/>
        <a:lstStyle/>
        <a:p>
          <a:endParaRPr lang="ru-RU"/>
        </a:p>
      </dgm:t>
    </dgm:pt>
    <dgm:pt modelId="{FBBFD3D0-FFDB-4D27-A142-AF85E11CE3B2}" type="pres">
      <dgm:prSet presAssocID="{1446B463-88FE-42DA-A272-5A276516C054}" presName="Name0" presStyleCnt="0">
        <dgm:presLayoutVars>
          <dgm:dir/>
          <dgm:resizeHandles val="exact"/>
        </dgm:presLayoutVars>
      </dgm:prSet>
      <dgm:spPr/>
      <dgm:t>
        <a:bodyPr/>
        <a:lstStyle/>
        <a:p>
          <a:endParaRPr lang="ru-RU"/>
        </a:p>
      </dgm:t>
    </dgm:pt>
    <dgm:pt modelId="{547CC0A2-2C92-4AF3-88AC-52532999A350}" type="pres">
      <dgm:prSet presAssocID="{56929E9E-5727-4F1A-B255-A4485DCB7F1F}" presName="composite" presStyleCnt="0"/>
      <dgm:spPr/>
    </dgm:pt>
    <dgm:pt modelId="{639224AE-85BE-4E90-8312-777F30AB7819}" type="pres">
      <dgm:prSet presAssocID="{56929E9E-5727-4F1A-B255-A4485DCB7F1F}" presName="rect1" presStyleLbl="trAlignAcc1" presStyleIdx="0" presStyleCnt="1" custScaleX="141834">
        <dgm:presLayoutVars>
          <dgm:bulletEnabled val="1"/>
        </dgm:presLayoutVars>
      </dgm:prSet>
      <dgm:spPr/>
      <dgm:t>
        <a:bodyPr/>
        <a:lstStyle/>
        <a:p>
          <a:endParaRPr lang="ru-RU"/>
        </a:p>
      </dgm:t>
    </dgm:pt>
    <dgm:pt modelId="{D4B02638-0314-4FB3-A139-D434A5BE5143}" type="pres">
      <dgm:prSet presAssocID="{56929E9E-5727-4F1A-B255-A4485DCB7F1F}" presName="rect2" presStyleLbl="fgImgPlace1" presStyleIdx="0" presStyleCnt="1" custLinFactNeighborX="-92284" custLinFactNeighborY="9736"/>
      <dgm:spPr>
        <a:blipFill rotWithShape="1">
          <a:blip xmlns:r="http://schemas.openxmlformats.org/officeDocument/2006/relationships" r:embed="rId1"/>
          <a:stretch>
            <a:fillRect/>
          </a:stretch>
        </a:blipFill>
      </dgm:spPr>
    </dgm:pt>
  </dgm:ptLst>
  <dgm:cxnLst>
    <dgm:cxn modelId="{7759356B-1305-4880-8362-CAED9788E9EB}" type="presOf" srcId="{1446B463-88FE-42DA-A272-5A276516C054}" destId="{FBBFD3D0-FFDB-4D27-A142-AF85E11CE3B2}" srcOrd="0" destOrd="0" presId="urn:microsoft.com/office/officeart/2008/layout/PictureStrips"/>
    <dgm:cxn modelId="{E7EB2E46-86DB-467E-A270-59548A323911}" srcId="{1446B463-88FE-42DA-A272-5A276516C054}" destId="{56929E9E-5727-4F1A-B255-A4485DCB7F1F}" srcOrd="0" destOrd="0" parTransId="{00AB2406-477A-4B25-8CE7-CFFB4283A33F}" sibTransId="{031C4977-3325-4CFE-A5D3-7A669F99166F}"/>
    <dgm:cxn modelId="{0482EC9C-5B3A-450F-A61F-82B8CAD559DC}" type="presOf" srcId="{56929E9E-5727-4F1A-B255-A4485DCB7F1F}" destId="{639224AE-85BE-4E90-8312-777F30AB7819}" srcOrd="0" destOrd="0" presId="urn:microsoft.com/office/officeart/2008/layout/PictureStrips"/>
    <dgm:cxn modelId="{CC6117BB-5B6C-4484-8F7E-76A3550D3B2D}" type="presParOf" srcId="{FBBFD3D0-FFDB-4D27-A142-AF85E11CE3B2}" destId="{547CC0A2-2C92-4AF3-88AC-52532999A350}" srcOrd="0" destOrd="0" presId="urn:microsoft.com/office/officeart/2008/layout/PictureStrips"/>
    <dgm:cxn modelId="{F6AF088A-3967-4B6C-8961-84EAA85A7401}" type="presParOf" srcId="{547CC0A2-2C92-4AF3-88AC-52532999A350}" destId="{639224AE-85BE-4E90-8312-777F30AB7819}" srcOrd="0" destOrd="0" presId="urn:microsoft.com/office/officeart/2008/layout/PictureStrips"/>
    <dgm:cxn modelId="{6B9FA1D8-7403-40A5-9E8A-A55BF06C5FCC}" type="presParOf" srcId="{547CC0A2-2C92-4AF3-88AC-52532999A350}" destId="{D4B02638-0314-4FB3-A139-D434A5BE514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5E92C1-539F-4169-AD9D-A363E9525631}" type="doc">
      <dgm:prSet loTypeId="urn:microsoft.com/office/officeart/2005/8/layout/lProcess3" loCatId="process" qsTypeId="urn:microsoft.com/office/officeart/2005/8/quickstyle/3d2" qsCatId="3D" csTypeId="urn:microsoft.com/office/officeart/2005/8/colors/colorful1" csCatId="colorful" phldr="1"/>
      <dgm:spPr/>
      <dgm:t>
        <a:bodyPr/>
        <a:lstStyle/>
        <a:p>
          <a:endParaRPr lang="ru-RU"/>
        </a:p>
      </dgm:t>
    </dgm:pt>
    <dgm:pt modelId="{4DF395C3-E762-45CD-9351-D2B699A530EF}">
      <dgm:prSet phldrT="[Текст]"/>
      <dgm:spPr/>
      <dgm:t>
        <a:bodyPr/>
        <a:lstStyle/>
        <a:p>
          <a:r>
            <a:rPr lang="ru-RU" b="1" smtClean="0"/>
            <a:t>основные</a:t>
          </a:r>
          <a:endParaRPr lang="ru-RU" b="1" dirty="0"/>
        </a:p>
      </dgm:t>
    </dgm:pt>
    <dgm:pt modelId="{2CC2C05D-D65E-474A-81FF-5D492631DAE5}" type="parTrans" cxnId="{96480ADE-C120-4586-B27E-249758AFB693}">
      <dgm:prSet/>
      <dgm:spPr/>
      <dgm:t>
        <a:bodyPr/>
        <a:lstStyle/>
        <a:p>
          <a:endParaRPr lang="ru-RU"/>
        </a:p>
      </dgm:t>
    </dgm:pt>
    <dgm:pt modelId="{27146904-212A-4D40-832B-B847D880B8CA}" type="sibTrans" cxnId="{96480ADE-C120-4586-B27E-249758AFB693}">
      <dgm:prSet/>
      <dgm:spPr/>
      <dgm:t>
        <a:bodyPr/>
        <a:lstStyle/>
        <a:p>
          <a:endParaRPr lang="ru-RU"/>
        </a:p>
      </dgm:t>
    </dgm:pt>
    <dgm:pt modelId="{E3C40916-E4A9-4735-96F5-0586CD53D28D}">
      <dgm:prSet phldrT="[Текст]"/>
      <dgm:spPr/>
      <dgm:t>
        <a:bodyPr/>
        <a:lstStyle/>
        <a:p>
          <a:r>
            <a:rPr lang="ru-RU" dirty="0" smtClean="0"/>
            <a:t>участвуют в непосредственном возведении строительных конструкций (сооружений), обработке их поверхностей, устройстве отделочных и защитных покрытий и др. </a:t>
          </a:r>
          <a:endParaRPr lang="ru-RU" dirty="0"/>
        </a:p>
      </dgm:t>
    </dgm:pt>
    <dgm:pt modelId="{E392D23B-D995-4E78-AD92-B9EBB993DA55}" type="parTrans" cxnId="{B3C2A335-2AF6-4589-AFE1-5442946310DF}">
      <dgm:prSet/>
      <dgm:spPr/>
      <dgm:t>
        <a:bodyPr/>
        <a:lstStyle/>
        <a:p>
          <a:endParaRPr lang="ru-RU"/>
        </a:p>
      </dgm:t>
    </dgm:pt>
    <dgm:pt modelId="{0A671A19-1EDC-429B-8233-4F2D498464C4}" type="sibTrans" cxnId="{B3C2A335-2AF6-4589-AFE1-5442946310DF}">
      <dgm:prSet/>
      <dgm:spPr/>
      <dgm:t>
        <a:bodyPr/>
        <a:lstStyle/>
        <a:p>
          <a:endParaRPr lang="ru-RU"/>
        </a:p>
      </dgm:t>
    </dgm:pt>
    <dgm:pt modelId="{341EEBDB-0901-4701-A2D9-33A37C7599DD}">
      <dgm:prSet phldrT="[Текст]"/>
      <dgm:spPr/>
      <dgm:t>
        <a:bodyPr/>
        <a:lstStyle/>
        <a:p>
          <a:r>
            <a:rPr lang="ru-RU" b="1" smtClean="0"/>
            <a:t>вспомогательные</a:t>
          </a:r>
          <a:endParaRPr lang="ru-RU" b="1" dirty="0"/>
        </a:p>
      </dgm:t>
    </dgm:pt>
    <dgm:pt modelId="{066DBD0B-75BC-4DE3-8882-07FF3F67C5FD}" type="parTrans" cxnId="{843B40B3-77DE-4F3B-928F-BA7E499D1EB1}">
      <dgm:prSet/>
      <dgm:spPr/>
      <dgm:t>
        <a:bodyPr/>
        <a:lstStyle/>
        <a:p>
          <a:endParaRPr lang="ru-RU"/>
        </a:p>
      </dgm:t>
    </dgm:pt>
    <dgm:pt modelId="{3AEC92D9-8F09-438F-AB6B-19799B75817C}" type="sibTrans" cxnId="{843B40B3-77DE-4F3B-928F-BA7E499D1EB1}">
      <dgm:prSet/>
      <dgm:spPr/>
      <dgm:t>
        <a:bodyPr/>
        <a:lstStyle/>
        <a:p>
          <a:endParaRPr lang="ru-RU"/>
        </a:p>
      </dgm:t>
    </dgm:pt>
    <dgm:pt modelId="{0147D7A8-F98C-48DC-8D6E-41324AF3D39D}">
      <dgm:prSet phldrT="[Текст]"/>
      <dgm:spPr/>
      <dgm:t>
        <a:bodyPr/>
        <a:lstStyle/>
        <a:p>
          <a:r>
            <a:rPr lang="ru-RU" dirty="0" smtClean="0"/>
            <a:t>контейнеры, кассеты, струбцины, компрессоры, трансформаторы, подкрановые пути, ограничители движения, люльки, стремянки, лестницы</a:t>
          </a:r>
          <a:endParaRPr lang="ru-RU" dirty="0"/>
        </a:p>
      </dgm:t>
    </dgm:pt>
    <dgm:pt modelId="{5BB6FAA0-D31C-46DE-A259-F0D6F2F54B11}" type="parTrans" cxnId="{D235B378-1250-4F03-8B03-65291703C805}">
      <dgm:prSet/>
      <dgm:spPr/>
      <dgm:t>
        <a:bodyPr/>
        <a:lstStyle/>
        <a:p>
          <a:endParaRPr lang="ru-RU"/>
        </a:p>
      </dgm:t>
    </dgm:pt>
    <dgm:pt modelId="{25FDCBD1-2FA4-4376-A12D-AAE2E411EA08}" type="sibTrans" cxnId="{D235B378-1250-4F03-8B03-65291703C805}">
      <dgm:prSet/>
      <dgm:spPr/>
      <dgm:t>
        <a:bodyPr/>
        <a:lstStyle/>
        <a:p>
          <a:endParaRPr lang="ru-RU"/>
        </a:p>
      </dgm:t>
    </dgm:pt>
    <dgm:pt modelId="{AF3B775E-81D7-43D8-97FC-59335DD989C4}">
      <dgm:prSet phldrT="[Текст]"/>
      <dgm:spPr/>
      <dgm:t>
        <a:bodyPr/>
        <a:lstStyle/>
        <a:p>
          <a:r>
            <a:rPr lang="ru-RU" b="1" smtClean="0"/>
            <a:t>транспортные</a:t>
          </a:r>
          <a:endParaRPr lang="ru-RU" b="1" dirty="0"/>
        </a:p>
      </dgm:t>
    </dgm:pt>
    <dgm:pt modelId="{A3E59F08-E441-41C3-B469-7E31E95594C3}" type="parTrans" cxnId="{8FB20FD8-8000-4BD4-8BA2-8FB3B082F85A}">
      <dgm:prSet/>
      <dgm:spPr/>
      <dgm:t>
        <a:bodyPr/>
        <a:lstStyle/>
        <a:p>
          <a:endParaRPr lang="ru-RU"/>
        </a:p>
      </dgm:t>
    </dgm:pt>
    <dgm:pt modelId="{AF4D8478-A18A-45B3-9E5D-8A7B000C943B}" type="sibTrans" cxnId="{8FB20FD8-8000-4BD4-8BA2-8FB3B082F85A}">
      <dgm:prSet/>
      <dgm:spPr/>
      <dgm:t>
        <a:bodyPr/>
        <a:lstStyle/>
        <a:p>
          <a:endParaRPr lang="ru-RU"/>
        </a:p>
      </dgm:t>
    </dgm:pt>
    <dgm:pt modelId="{3E6EAD7B-ED1B-4A7C-9D69-D53934884D89}">
      <dgm:prSet phldrT="[Текст]"/>
      <dgm:spPr/>
      <dgm:t>
        <a:bodyPr/>
        <a:lstStyle/>
        <a:p>
          <a:r>
            <a:rPr lang="ru-RU" dirty="0" smtClean="0"/>
            <a:t>обеспечивают доставку материальных элементов и технических средств к возводимым зданиям и сооружениям</a:t>
          </a:r>
          <a:endParaRPr lang="ru-RU" dirty="0"/>
        </a:p>
      </dgm:t>
    </dgm:pt>
    <dgm:pt modelId="{9030F9FE-1C18-4933-8CAD-383F787C09E6}" type="parTrans" cxnId="{AE363D86-D7BA-4B62-B891-EDF05F39D4F4}">
      <dgm:prSet/>
      <dgm:spPr/>
      <dgm:t>
        <a:bodyPr/>
        <a:lstStyle/>
        <a:p>
          <a:endParaRPr lang="ru-RU"/>
        </a:p>
      </dgm:t>
    </dgm:pt>
    <dgm:pt modelId="{6AE532EF-B2C1-4D93-90E0-99BEDDDA1753}" type="sibTrans" cxnId="{AE363D86-D7BA-4B62-B891-EDF05F39D4F4}">
      <dgm:prSet/>
      <dgm:spPr/>
      <dgm:t>
        <a:bodyPr/>
        <a:lstStyle/>
        <a:p>
          <a:endParaRPr lang="ru-RU"/>
        </a:p>
      </dgm:t>
    </dgm:pt>
    <dgm:pt modelId="{0CD87D40-89B7-4A34-B5F5-EE4CF9478B0F}">
      <dgm:prSet phldrT="[Текст]"/>
      <dgm:spPr/>
      <dgm:t>
        <a:bodyPr/>
        <a:lstStyle/>
        <a:p>
          <a:r>
            <a:rPr lang="ru-RU" dirty="0" smtClean="0"/>
            <a:t>автомобили, вагоны, краны, конвейеры, бетононасосы и т. д.</a:t>
          </a:r>
          <a:endParaRPr lang="ru-RU" dirty="0"/>
        </a:p>
      </dgm:t>
    </dgm:pt>
    <dgm:pt modelId="{78262B07-C86E-40A9-98EC-FBCCCB0B4431}" type="parTrans" cxnId="{B63DC068-75B6-44FF-B901-6955922AA48F}">
      <dgm:prSet/>
      <dgm:spPr/>
      <dgm:t>
        <a:bodyPr/>
        <a:lstStyle/>
        <a:p>
          <a:endParaRPr lang="ru-RU"/>
        </a:p>
      </dgm:t>
    </dgm:pt>
    <dgm:pt modelId="{694AAE0F-DA2A-44D7-AB18-71EC5DBC7B3D}" type="sibTrans" cxnId="{B63DC068-75B6-44FF-B901-6955922AA48F}">
      <dgm:prSet/>
      <dgm:spPr/>
      <dgm:t>
        <a:bodyPr/>
        <a:lstStyle/>
        <a:p>
          <a:endParaRPr lang="ru-RU"/>
        </a:p>
      </dgm:t>
    </dgm:pt>
    <dgm:pt modelId="{CA15F31C-FE27-4EEE-BF32-D28F689CB708}">
      <dgm:prSet/>
      <dgm:spPr/>
      <dgm:t>
        <a:bodyPr/>
        <a:lstStyle/>
        <a:p>
          <a:r>
            <a:rPr lang="ru-RU" smtClean="0"/>
            <a:t>строительные машины, механизмы, подручные технические средства и различные приспособления</a:t>
          </a:r>
          <a:endParaRPr lang="ru-RU"/>
        </a:p>
      </dgm:t>
    </dgm:pt>
    <dgm:pt modelId="{EAA562EA-510B-4134-AE1C-8F900D14928B}" type="parTrans" cxnId="{80B7C0EE-3BAC-4B81-9668-3A9CB263D299}">
      <dgm:prSet/>
      <dgm:spPr/>
      <dgm:t>
        <a:bodyPr/>
        <a:lstStyle/>
        <a:p>
          <a:endParaRPr lang="ru-RU"/>
        </a:p>
      </dgm:t>
    </dgm:pt>
    <dgm:pt modelId="{867F8A30-89D7-4C08-8699-BDCD20CDCB28}" type="sibTrans" cxnId="{80B7C0EE-3BAC-4B81-9668-3A9CB263D299}">
      <dgm:prSet/>
      <dgm:spPr/>
      <dgm:t>
        <a:bodyPr/>
        <a:lstStyle/>
        <a:p>
          <a:endParaRPr lang="ru-RU"/>
        </a:p>
      </dgm:t>
    </dgm:pt>
    <dgm:pt modelId="{341D8E82-AFE2-4D46-8AD9-FACE21613E6C}">
      <dgm:prSet/>
      <dgm:spPr/>
      <dgm:t>
        <a:bodyPr/>
        <a:lstStyle/>
        <a:p>
          <a:r>
            <a:rPr lang="ru-RU" smtClean="0"/>
            <a:t>играют роль технологической, энергетической, эксплуатационной и персональной оснастки</a:t>
          </a:r>
          <a:endParaRPr lang="ru-RU"/>
        </a:p>
      </dgm:t>
    </dgm:pt>
    <dgm:pt modelId="{F3C42081-ED16-4494-9BF9-E5DE300F356F}" type="parTrans" cxnId="{AF2B7A7C-27A8-42F6-8430-B9DA5F122DFA}">
      <dgm:prSet/>
      <dgm:spPr/>
      <dgm:t>
        <a:bodyPr/>
        <a:lstStyle/>
        <a:p>
          <a:endParaRPr lang="ru-RU"/>
        </a:p>
      </dgm:t>
    </dgm:pt>
    <dgm:pt modelId="{DA6AB50C-A06F-438E-96A6-24074F9D74F2}" type="sibTrans" cxnId="{AF2B7A7C-27A8-42F6-8430-B9DA5F122DFA}">
      <dgm:prSet/>
      <dgm:spPr/>
      <dgm:t>
        <a:bodyPr/>
        <a:lstStyle/>
        <a:p>
          <a:endParaRPr lang="ru-RU"/>
        </a:p>
      </dgm:t>
    </dgm:pt>
    <dgm:pt modelId="{5D745633-8CF9-424A-A3BA-10E0E6A0A37C}" type="pres">
      <dgm:prSet presAssocID="{815E92C1-539F-4169-AD9D-A363E9525631}" presName="Name0" presStyleCnt="0">
        <dgm:presLayoutVars>
          <dgm:chPref val="3"/>
          <dgm:dir/>
          <dgm:animLvl val="lvl"/>
          <dgm:resizeHandles/>
        </dgm:presLayoutVars>
      </dgm:prSet>
      <dgm:spPr/>
      <dgm:t>
        <a:bodyPr/>
        <a:lstStyle/>
        <a:p>
          <a:endParaRPr lang="ru-RU"/>
        </a:p>
      </dgm:t>
    </dgm:pt>
    <dgm:pt modelId="{499A409B-E41D-4A68-A226-5924F1A3AA98}" type="pres">
      <dgm:prSet presAssocID="{4DF395C3-E762-45CD-9351-D2B699A530EF}" presName="horFlow" presStyleCnt="0"/>
      <dgm:spPr/>
    </dgm:pt>
    <dgm:pt modelId="{9029BA0F-6A88-4959-9107-3DD164275105}" type="pres">
      <dgm:prSet presAssocID="{4DF395C3-E762-45CD-9351-D2B699A530EF}" presName="bigChev" presStyleLbl="node1" presStyleIdx="0" presStyleCnt="3"/>
      <dgm:spPr/>
      <dgm:t>
        <a:bodyPr/>
        <a:lstStyle/>
        <a:p>
          <a:endParaRPr lang="ru-RU"/>
        </a:p>
      </dgm:t>
    </dgm:pt>
    <dgm:pt modelId="{F3428BE2-F0D9-49B8-AF29-46584C619076}" type="pres">
      <dgm:prSet presAssocID="{E392D23B-D995-4E78-AD92-B9EBB993DA55}" presName="parTrans" presStyleCnt="0"/>
      <dgm:spPr/>
    </dgm:pt>
    <dgm:pt modelId="{524272F8-4AE6-48B5-BE37-D20CC45C086C}" type="pres">
      <dgm:prSet presAssocID="{E3C40916-E4A9-4735-96F5-0586CD53D28D}" presName="node" presStyleLbl="alignAccFollowNode1" presStyleIdx="0" presStyleCnt="6">
        <dgm:presLayoutVars>
          <dgm:bulletEnabled val="1"/>
        </dgm:presLayoutVars>
      </dgm:prSet>
      <dgm:spPr/>
      <dgm:t>
        <a:bodyPr/>
        <a:lstStyle/>
        <a:p>
          <a:endParaRPr lang="ru-RU"/>
        </a:p>
      </dgm:t>
    </dgm:pt>
    <dgm:pt modelId="{F59C5A14-45A3-458B-9C61-FCA61A492127}" type="pres">
      <dgm:prSet presAssocID="{0A671A19-1EDC-429B-8233-4F2D498464C4}" presName="sibTrans" presStyleCnt="0"/>
      <dgm:spPr/>
    </dgm:pt>
    <dgm:pt modelId="{55CD21C4-2D91-4A7B-967B-EBFCBE00513C}" type="pres">
      <dgm:prSet presAssocID="{CA15F31C-FE27-4EEE-BF32-D28F689CB708}" presName="node" presStyleLbl="alignAccFollowNode1" presStyleIdx="1" presStyleCnt="6">
        <dgm:presLayoutVars>
          <dgm:bulletEnabled val="1"/>
        </dgm:presLayoutVars>
      </dgm:prSet>
      <dgm:spPr/>
      <dgm:t>
        <a:bodyPr/>
        <a:lstStyle/>
        <a:p>
          <a:endParaRPr lang="ru-RU"/>
        </a:p>
      </dgm:t>
    </dgm:pt>
    <dgm:pt modelId="{1C957DBE-351B-46AB-9DFD-7E32052C84B6}" type="pres">
      <dgm:prSet presAssocID="{4DF395C3-E762-45CD-9351-D2B699A530EF}" presName="vSp" presStyleCnt="0"/>
      <dgm:spPr/>
    </dgm:pt>
    <dgm:pt modelId="{F83C9BF3-DC81-4DE5-B4FD-282F5C333C19}" type="pres">
      <dgm:prSet presAssocID="{341EEBDB-0901-4701-A2D9-33A37C7599DD}" presName="horFlow" presStyleCnt="0"/>
      <dgm:spPr/>
    </dgm:pt>
    <dgm:pt modelId="{643B2FF6-611B-4F67-A19C-409961D5496E}" type="pres">
      <dgm:prSet presAssocID="{341EEBDB-0901-4701-A2D9-33A37C7599DD}" presName="bigChev" presStyleLbl="node1" presStyleIdx="1" presStyleCnt="3"/>
      <dgm:spPr/>
      <dgm:t>
        <a:bodyPr/>
        <a:lstStyle/>
        <a:p>
          <a:endParaRPr lang="ru-RU"/>
        </a:p>
      </dgm:t>
    </dgm:pt>
    <dgm:pt modelId="{DCEAD7AC-1A2C-4887-AEB3-CC4B2305E9E1}" type="pres">
      <dgm:prSet presAssocID="{F3C42081-ED16-4494-9BF9-E5DE300F356F}" presName="parTrans" presStyleCnt="0"/>
      <dgm:spPr/>
    </dgm:pt>
    <dgm:pt modelId="{08F4BD6D-CB5D-43B1-9B3A-2408255CB960}" type="pres">
      <dgm:prSet presAssocID="{341D8E82-AFE2-4D46-8AD9-FACE21613E6C}" presName="node" presStyleLbl="alignAccFollowNode1" presStyleIdx="2" presStyleCnt="6">
        <dgm:presLayoutVars>
          <dgm:bulletEnabled val="1"/>
        </dgm:presLayoutVars>
      </dgm:prSet>
      <dgm:spPr/>
      <dgm:t>
        <a:bodyPr/>
        <a:lstStyle/>
        <a:p>
          <a:endParaRPr lang="ru-RU"/>
        </a:p>
      </dgm:t>
    </dgm:pt>
    <dgm:pt modelId="{3B448B00-4ACD-4F71-99E7-365817E9E856}" type="pres">
      <dgm:prSet presAssocID="{DA6AB50C-A06F-438E-96A6-24074F9D74F2}" presName="sibTrans" presStyleCnt="0"/>
      <dgm:spPr/>
    </dgm:pt>
    <dgm:pt modelId="{7FACE37A-1A3C-470F-B51B-1E5C485233F0}" type="pres">
      <dgm:prSet presAssocID="{0147D7A8-F98C-48DC-8D6E-41324AF3D39D}" presName="node" presStyleLbl="alignAccFollowNode1" presStyleIdx="3" presStyleCnt="6">
        <dgm:presLayoutVars>
          <dgm:bulletEnabled val="1"/>
        </dgm:presLayoutVars>
      </dgm:prSet>
      <dgm:spPr/>
      <dgm:t>
        <a:bodyPr/>
        <a:lstStyle/>
        <a:p>
          <a:endParaRPr lang="ru-RU"/>
        </a:p>
      </dgm:t>
    </dgm:pt>
    <dgm:pt modelId="{E453D141-ADCD-40C5-9467-8AEC782D3183}" type="pres">
      <dgm:prSet presAssocID="{341EEBDB-0901-4701-A2D9-33A37C7599DD}" presName="vSp" presStyleCnt="0"/>
      <dgm:spPr/>
    </dgm:pt>
    <dgm:pt modelId="{C8802819-9957-4E1C-8944-C5127084C35D}" type="pres">
      <dgm:prSet presAssocID="{AF3B775E-81D7-43D8-97FC-59335DD989C4}" presName="horFlow" presStyleCnt="0"/>
      <dgm:spPr/>
    </dgm:pt>
    <dgm:pt modelId="{9AB7691B-449A-41F3-A117-C4FFC2CFEDDB}" type="pres">
      <dgm:prSet presAssocID="{AF3B775E-81D7-43D8-97FC-59335DD989C4}" presName="bigChev" presStyleLbl="node1" presStyleIdx="2" presStyleCnt="3"/>
      <dgm:spPr/>
      <dgm:t>
        <a:bodyPr/>
        <a:lstStyle/>
        <a:p>
          <a:endParaRPr lang="ru-RU"/>
        </a:p>
      </dgm:t>
    </dgm:pt>
    <dgm:pt modelId="{FA08FDEC-1632-4E62-B204-DDB00A24EA08}" type="pres">
      <dgm:prSet presAssocID="{9030F9FE-1C18-4933-8CAD-383F787C09E6}" presName="parTrans" presStyleCnt="0"/>
      <dgm:spPr/>
    </dgm:pt>
    <dgm:pt modelId="{7F8C0138-49DA-4CE0-A8CF-10CF540187D7}" type="pres">
      <dgm:prSet presAssocID="{3E6EAD7B-ED1B-4A7C-9D69-D53934884D89}" presName="node" presStyleLbl="alignAccFollowNode1" presStyleIdx="4" presStyleCnt="6">
        <dgm:presLayoutVars>
          <dgm:bulletEnabled val="1"/>
        </dgm:presLayoutVars>
      </dgm:prSet>
      <dgm:spPr/>
      <dgm:t>
        <a:bodyPr/>
        <a:lstStyle/>
        <a:p>
          <a:endParaRPr lang="ru-RU"/>
        </a:p>
      </dgm:t>
    </dgm:pt>
    <dgm:pt modelId="{8F0B5B43-4726-4C30-806F-31293445A8C2}" type="pres">
      <dgm:prSet presAssocID="{6AE532EF-B2C1-4D93-90E0-99BEDDDA1753}" presName="sibTrans" presStyleCnt="0"/>
      <dgm:spPr/>
    </dgm:pt>
    <dgm:pt modelId="{979904AF-89C4-45CB-9594-C82197266495}" type="pres">
      <dgm:prSet presAssocID="{0CD87D40-89B7-4A34-B5F5-EE4CF9478B0F}" presName="node" presStyleLbl="alignAccFollowNode1" presStyleIdx="5" presStyleCnt="6">
        <dgm:presLayoutVars>
          <dgm:bulletEnabled val="1"/>
        </dgm:presLayoutVars>
      </dgm:prSet>
      <dgm:spPr/>
      <dgm:t>
        <a:bodyPr/>
        <a:lstStyle/>
        <a:p>
          <a:endParaRPr lang="ru-RU"/>
        </a:p>
      </dgm:t>
    </dgm:pt>
  </dgm:ptLst>
  <dgm:cxnLst>
    <dgm:cxn modelId="{E5C077F6-90B8-4F3B-AFB0-5F83C1BFC3E9}" type="presOf" srcId="{4DF395C3-E762-45CD-9351-D2B699A530EF}" destId="{9029BA0F-6A88-4959-9107-3DD164275105}" srcOrd="0" destOrd="0" presId="urn:microsoft.com/office/officeart/2005/8/layout/lProcess3"/>
    <dgm:cxn modelId="{843B40B3-77DE-4F3B-928F-BA7E499D1EB1}" srcId="{815E92C1-539F-4169-AD9D-A363E9525631}" destId="{341EEBDB-0901-4701-A2D9-33A37C7599DD}" srcOrd="1" destOrd="0" parTransId="{066DBD0B-75BC-4DE3-8882-07FF3F67C5FD}" sibTransId="{3AEC92D9-8F09-438F-AB6B-19799B75817C}"/>
    <dgm:cxn modelId="{3324A44A-2BC3-4247-BDF5-1C4DCCFC8236}" type="presOf" srcId="{AF3B775E-81D7-43D8-97FC-59335DD989C4}" destId="{9AB7691B-449A-41F3-A117-C4FFC2CFEDDB}" srcOrd="0" destOrd="0" presId="urn:microsoft.com/office/officeart/2005/8/layout/lProcess3"/>
    <dgm:cxn modelId="{2001C963-95EF-4E9E-9775-7E9F28A9B22F}" type="presOf" srcId="{815E92C1-539F-4169-AD9D-A363E9525631}" destId="{5D745633-8CF9-424A-A3BA-10E0E6A0A37C}" srcOrd="0" destOrd="0" presId="urn:microsoft.com/office/officeart/2005/8/layout/lProcess3"/>
    <dgm:cxn modelId="{391567F3-1F30-4CFC-848E-5A631E50DB5A}" type="presOf" srcId="{CA15F31C-FE27-4EEE-BF32-D28F689CB708}" destId="{55CD21C4-2D91-4A7B-967B-EBFCBE00513C}" srcOrd="0" destOrd="0" presId="urn:microsoft.com/office/officeart/2005/8/layout/lProcess3"/>
    <dgm:cxn modelId="{63903424-E8C0-4E60-BD4F-415EA67DC74D}" type="presOf" srcId="{341EEBDB-0901-4701-A2D9-33A37C7599DD}" destId="{643B2FF6-611B-4F67-A19C-409961D5496E}" srcOrd="0" destOrd="0" presId="urn:microsoft.com/office/officeart/2005/8/layout/lProcess3"/>
    <dgm:cxn modelId="{B63DC068-75B6-44FF-B901-6955922AA48F}" srcId="{AF3B775E-81D7-43D8-97FC-59335DD989C4}" destId="{0CD87D40-89B7-4A34-B5F5-EE4CF9478B0F}" srcOrd="1" destOrd="0" parTransId="{78262B07-C86E-40A9-98EC-FBCCCB0B4431}" sibTransId="{694AAE0F-DA2A-44D7-AB18-71EC5DBC7B3D}"/>
    <dgm:cxn modelId="{AF2B7A7C-27A8-42F6-8430-B9DA5F122DFA}" srcId="{341EEBDB-0901-4701-A2D9-33A37C7599DD}" destId="{341D8E82-AFE2-4D46-8AD9-FACE21613E6C}" srcOrd="0" destOrd="0" parTransId="{F3C42081-ED16-4494-9BF9-E5DE300F356F}" sibTransId="{DA6AB50C-A06F-438E-96A6-24074F9D74F2}"/>
    <dgm:cxn modelId="{96480ADE-C120-4586-B27E-249758AFB693}" srcId="{815E92C1-539F-4169-AD9D-A363E9525631}" destId="{4DF395C3-E762-45CD-9351-D2B699A530EF}" srcOrd="0" destOrd="0" parTransId="{2CC2C05D-D65E-474A-81FF-5D492631DAE5}" sibTransId="{27146904-212A-4D40-832B-B847D880B8CA}"/>
    <dgm:cxn modelId="{D235B378-1250-4F03-8B03-65291703C805}" srcId="{341EEBDB-0901-4701-A2D9-33A37C7599DD}" destId="{0147D7A8-F98C-48DC-8D6E-41324AF3D39D}" srcOrd="1" destOrd="0" parTransId="{5BB6FAA0-D31C-46DE-A259-F0D6F2F54B11}" sibTransId="{25FDCBD1-2FA4-4376-A12D-AAE2E411EA08}"/>
    <dgm:cxn modelId="{AE363D86-D7BA-4B62-B891-EDF05F39D4F4}" srcId="{AF3B775E-81D7-43D8-97FC-59335DD989C4}" destId="{3E6EAD7B-ED1B-4A7C-9D69-D53934884D89}" srcOrd="0" destOrd="0" parTransId="{9030F9FE-1C18-4933-8CAD-383F787C09E6}" sibTransId="{6AE532EF-B2C1-4D93-90E0-99BEDDDA1753}"/>
    <dgm:cxn modelId="{54C87DEB-B663-4474-99B6-EF398B0EF465}" type="presOf" srcId="{E3C40916-E4A9-4735-96F5-0586CD53D28D}" destId="{524272F8-4AE6-48B5-BE37-D20CC45C086C}" srcOrd="0" destOrd="0" presId="urn:microsoft.com/office/officeart/2005/8/layout/lProcess3"/>
    <dgm:cxn modelId="{A80745B2-89F2-4A23-9BC8-1B6CFB49F778}" type="presOf" srcId="{3E6EAD7B-ED1B-4A7C-9D69-D53934884D89}" destId="{7F8C0138-49DA-4CE0-A8CF-10CF540187D7}" srcOrd="0" destOrd="0" presId="urn:microsoft.com/office/officeart/2005/8/layout/lProcess3"/>
    <dgm:cxn modelId="{B99D2203-1718-4F15-A87A-71F7636A3873}" type="presOf" srcId="{0CD87D40-89B7-4A34-B5F5-EE4CF9478B0F}" destId="{979904AF-89C4-45CB-9594-C82197266495}" srcOrd="0" destOrd="0" presId="urn:microsoft.com/office/officeart/2005/8/layout/lProcess3"/>
    <dgm:cxn modelId="{1770AD09-B84C-48E2-8472-8E004F4370A2}" type="presOf" srcId="{0147D7A8-F98C-48DC-8D6E-41324AF3D39D}" destId="{7FACE37A-1A3C-470F-B51B-1E5C485233F0}" srcOrd="0" destOrd="0" presId="urn:microsoft.com/office/officeart/2005/8/layout/lProcess3"/>
    <dgm:cxn modelId="{8FB20FD8-8000-4BD4-8BA2-8FB3B082F85A}" srcId="{815E92C1-539F-4169-AD9D-A363E9525631}" destId="{AF3B775E-81D7-43D8-97FC-59335DD989C4}" srcOrd="2" destOrd="0" parTransId="{A3E59F08-E441-41C3-B469-7E31E95594C3}" sibTransId="{AF4D8478-A18A-45B3-9E5D-8A7B000C943B}"/>
    <dgm:cxn modelId="{B3C2A335-2AF6-4589-AFE1-5442946310DF}" srcId="{4DF395C3-E762-45CD-9351-D2B699A530EF}" destId="{E3C40916-E4A9-4735-96F5-0586CD53D28D}" srcOrd="0" destOrd="0" parTransId="{E392D23B-D995-4E78-AD92-B9EBB993DA55}" sibTransId="{0A671A19-1EDC-429B-8233-4F2D498464C4}"/>
    <dgm:cxn modelId="{80B7C0EE-3BAC-4B81-9668-3A9CB263D299}" srcId="{4DF395C3-E762-45CD-9351-D2B699A530EF}" destId="{CA15F31C-FE27-4EEE-BF32-D28F689CB708}" srcOrd="1" destOrd="0" parTransId="{EAA562EA-510B-4134-AE1C-8F900D14928B}" sibTransId="{867F8A30-89D7-4C08-8699-BDCD20CDCB28}"/>
    <dgm:cxn modelId="{378F635C-BC3A-45EF-9D01-FFCDD4556AA0}" type="presOf" srcId="{341D8E82-AFE2-4D46-8AD9-FACE21613E6C}" destId="{08F4BD6D-CB5D-43B1-9B3A-2408255CB960}" srcOrd="0" destOrd="0" presId="urn:microsoft.com/office/officeart/2005/8/layout/lProcess3"/>
    <dgm:cxn modelId="{DE997249-F2E2-414E-86CF-8E1834D5CEC3}" type="presParOf" srcId="{5D745633-8CF9-424A-A3BA-10E0E6A0A37C}" destId="{499A409B-E41D-4A68-A226-5924F1A3AA98}" srcOrd="0" destOrd="0" presId="urn:microsoft.com/office/officeart/2005/8/layout/lProcess3"/>
    <dgm:cxn modelId="{F76CE9E3-5666-4E50-B0FE-D4C0A262D0BA}" type="presParOf" srcId="{499A409B-E41D-4A68-A226-5924F1A3AA98}" destId="{9029BA0F-6A88-4959-9107-3DD164275105}" srcOrd="0" destOrd="0" presId="urn:microsoft.com/office/officeart/2005/8/layout/lProcess3"/>
    <dgm:cxn modelId="{09A10179-8036-400B-A080-7CC55D90A30E}" type="presParOf" srcId="{499A409B-E41D-4A68-A226-5924F1A3AA98}" destId="{F3428BE2-F0D9-49B8-AF29-46584C619076}" srcOrd="1" destOrd="0" presId="urn:microsoft.com/office/officeart/2005/8/layout/lProcess3"/>
    <dgm:cxn modelId="{07EC1FD2-244F-49C4-9B83-75B383ACB1A1}" type="presParOf" srcId="{499A409B-E41D-4A68-A226-5924F1A3AA98}" destId="{524272F8-4AE6-48B5-BE37-D20CC45C086C}" srcOrd="2" destOrd="0" presId="urn:microsoft.com/office/officeart/2005/8/layout/lProcess3"/>
    <dgm:cxn modelId="{60C703CA-E768-4705-AC4F-30E3FB5C2433}" type="presParOf" srcId="{499A409B-E41D-4A68-A226-5924F1A3AA98}" destId="{F59C5A14-45A3-458B-9C61-FCA61A492127}" srcOrd="3" destOrd="0" presId="urn:microsoft.com/office/officeart/2005/8/layout/lProcess3"/>
    <dgm:cxn modelId="{645DF92C-1ADE-48F9-B6FF-065CE8A25266}" type="presParOf" srcId="{499A409B-E41D-4A68-A226-5924F1A3AA98}" destId="{55CD21C4-2D91-4A7B-967B-EBFCBE00513C}" srcOrd="4" destOrd="0" presId="urn:microsoft.com/office/officeart/2005/8/layout/lProcess3"/>
    <dgm:cxn modelId="{17B90728-DCF4-45B7-9892-0B308A5445E6}" type="presParOf" srcId="{5D745633-8CF9-424A-A3BA-10E0E6A0A37C}" destId="{1C957DBE-351B-46AB-9DFD-7E32052C84B6}" srcOrd="1" destOrd="0" presId="urn:microsoft.com/office/officeart/2005/8/layout/lProcess3"/>
    <dgm:cxn modelId="{1C9210AA-E933-4F06-85EB-44F55DE76963}" type="presParOf" srcId="{5D745633-8CF9-424A-A3BA-10E0E6A0A37C}" destId="{F83C9BF3-DC81-4DE5-B4FD-282F5C333C19}" srcOrd="2" destOrd="0" presId="urn:microsoft.com/office/officeart/2005/8/layout/lProcess3"/>
    <dgm:cxn modelId="{29225DF3-7D6F-4706-A62B-7B4C79292E0A}" type="presParOf" srcId="{F83C9BF3-DC81-4DE5-B4FD-282F5C333C19}" destId="{643B2FF6-611B-4F67-A19C-409961D5496E}" srcOrd="0" destOrd="0" presId="urn:microsoft.com/office/officeart/2005/8/layout/lProcess3"/>
    <dgm:cxn modelId="{FE6AF8E2-C66C-449A-9473-EE2157CA2292}" type="presParOf" srcId="{F83C9BF3-DC81-4DE5-B4FD-282F5C333C19}" destId="{DCEAD7AC-1A2C-4887-AEB3-CC4B2305E9E1}" srcOrd="1" destOrd="0" presId="urn:microsoft.com/office/officeart/2005/8/layout/lProcess3"/>
    <dgm:cxn modelId="{040C5B74-A7BF-4347-BC0E-473A79430DE8}" type="presParOf" srcId="{F83C9BF3-DC81-4DE5-B4FD-282F5C333C19}" destId="{08F4BD6D-CB5D-43B1-9B3A-2408255CB960}" srcOrd="2" destOrd="0" presId="urn:microsoft.com/office/officeart/2005/8/layout/lProcess3"/>
    <dgm:cxn modelId="{226E1777-F09A-4FD2-BD77-65EF845D4251}" type="presParOf" srcId="{F83C9BF3-DC81-4DE5-B4FD-282F5C333C19}" destId="{3B448B00-4ACD-4F71-99E7-365817E9E856}" srcOrd="3" destOrd="0" presId="urn:microsoft.com/office/officeart/2005/8/layout/lProcess3"/>
    <dgm:cxn modelId="{5C2C7ECF-7B00-4763-97E5-459E498B922B}" type="presParOf" srcId="{F83C9BF3-DC81-4DE5-B4FD-282F5C333C19}" destId="{7FACE37A-1A3C-470F-B51B-1E5C485233F0}" srcOrd="4" destOrd="0" presId="urn:microsoft.com/office/officeart/2005/8/layout/lProcess3"/>
    <dgm:cxn modelId="{75CCC3C2-A422-4985-8A17-CAF967F583C5}" type="presParOf" srcId="{5D745633-8CF9-424A-A3BA-10E0E6A0A37C}" destId="{E453D141-ADCD-40C5-9467-8AEC782D3183}" srcOrd="3" destOrd="0" presId="urn:microsoft.com/office/officeart/2005/8/layout/lProcess3"/>
    <dgm:cxn modelId="{6585846F-F38E-41BF-9BD8-E2E72AEBE193}" type="presParOf" srcId="{5D745633-8CF9-424A-A3BA-10E0E6A0A37C}" destId="{C8802819-9957-4E1C-8944-C5127084C35D}" srcOrd="4" destOrd="0" presId="urn:microsoft.com/office/officeart/2005/8/layout/lProcess3"/>
    <dgm:cxn modelId="{AC28C390-6EED-42F5-8528-5AC6E8E8137E}" type="presParOf" srcId="{C8802819-9957-4E1C-8944-C5127084C35D}" destId="{9AB7691B-449A-41F3-A117-C4FFC2CFEDDB}" srcOrd="0" destOrd="0" presId="urn:microsoft.com/office/officeart/2005/8/layout/lProcess3"/>
    <dgm:cxn modelId="{507AE5DA-31A9-4C9D-87F6-3DAB28ECF417}" type="presParOf" srcId="{C8802819-9957-4E1C-8944-C5127084C35D}" destId="{FA08FDEC-1632-4E62-B204-DDB00A24EA08}" srcOrd="1" destOrd="0" presId="urn:microsoft.com/office/officeart/2005/8/layout/lProcess3"/>
    <dgm:cxn modelId="{E54E6964-A9A8-48FF-AC09-481EED0245C8}" type="presParOf" srcId="{C8802819-9957-4E1C-8944-C5127084C35D}" destId="{7F8C0138-49DA-4CE0-A8CF-10CF540187D7}" srcOrd="2" destOrd="0" presId="urn:microsoft.com/office/officeart/2005/8/layout/lProcess3"/>
    <dgm:cxn modelId="{B671A43A-C38F-4C48-9654-E32EEBA7CC7F}" type="presParOf" srcId="{C8802819-9957-4E1C-8944-C5127084C35D}" destId="{8F0B5B43-4726-4C30-806F-31293445A8C2}" srcOrd="3" destOrd="0" presId="urn:microsoft.com/office/officeart/2005/8/layout/lProcess3"/>
    <dgm:cxn modelId="{4C9194D3-0C06-4BD7-81B3-2C299100523F}" type="presParOf" srcId="{C8802819-9957-4E1C-8944-C5127084C35D}" destId="{979904AF-89C4-45CB-9594-C82197266495}" srcOrd="4" destOrd="0" presId="urn:microsoft.com/office/officeart/2005/8/layout/l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F7A234-BDFC-478F-B883-9A30FFE84F9F}" type="doc">
      <dgm:prSet loTypeId="urn:microsoft.com/office/officeart/2008/layout/HorizontalMultiLevelHierarchy" loCatId="hierarchy" qsTypeId="urn:microsoft.com/office/officeart/2005/8/quickstyle/simple1" qsCatId="simple" csTypeId="urn:microsoft.com/office/officeart/2005/8/colors/accent2_1" csCatId="accent2" phldr="1"/>
      <dgm:spPr/>
      <dgm:t>
        <a:bodyPr/>
        <a:lstStyle/>
        <a:p>
          <a:endParaRPr lang="ru-RU"/>
        </a:p>
      </dgm:t>
    </dgm:pt>
    <dgm:pt modelId="{6442FDB2-7C2D-4391-8454-6F0E58789F83}">
      <dgm:prSet phldrT="[Текст]"/>
      <dgm:spPr/>
      <dgm:t>
        <a:bodyPr vert="horz"/>
        <a:lstStyle/>
        <a:p>
          <a:r>
            <a:rPr lang="ru-RU" b="1" dirty="0" smtClean="0"/>
            <a:t>карты трудовых процессов</a:t>
          </a:r>
          <a:endParaRPr lang="ru-RU" dirty="0"/>
        </a:p>
      </dgm:t>
    </dgm:pt>
    <dgm:pt modelId="{81CC1222-D47C-48C1-92D6-310D7694762A}" type="parTrans" cxnId="{C1491CC7-9DEB-4993-8606-DD2A9B4BF9AE}">
      <dgm:prSet/>
      <dgm:spPr/>
      <dgm:t>
        <a:bodyPr/>
        <a:lstStyle/>
        <a:p>
          <a:endParaRPr lang="ru-RU"/>
        </a:p>
      </dgm:t>
    </dgm:pt>
    <dgm:pt modelId="{FA938CF2-4587-4B17-8D93-094EE26A0ED9}" type="sibTrans" cxnId="{C1491CC7-9DEB-4993-8606-DD2A9B4BF9AE}">
      <dgm:prSet/>
      <dgm:spPr/>
      <dgm:t>
        <a:bodyPr/>
        <a:lstStyle/>
        <a:p>
          <a:endParaRPr lang="ru-RU"/>
        </a:p>
      </dgm:t>
    </dgm:pt>
    <dgm:pt modelId="{887EC16C-3260-4AD5-A971-0945109A44E9}">
      <dgm:prSet phldrT="[Текст]" custT="1"/>
      <dgm:spPr/>
      <dgm:t>
        <a:bodyPr/>
        <a:lstStyle/>
        <a:p>
          <a:r>
            <a:rPr lang="ru-RU" sz="1400" dirty="0" smtClean="0"/>
            <a:t>область и эффективность применения карты (конструктивная характеристика сооружаемого элемента, показатели производительности труда — выработка в единицах продукции на 1 чел.-день и затраты труда на единицу продукции в чел.-ч;</a:t>
          </a:r>
          <a:endParaRPr lang="ru-RU" sz="1400" dirty="0"/>
        </a:p>
      </dgm:t>
    </dgm:pt>
    <dgm:pt modelId="{2A018E4E-4FF1-41A5-8215-829DBCB505F9}" type="parTrans" cxnId="{6B68137F-B5C9-471E-A5D3-0BECFC79E4DB}">
      <dgm:prSet/>
      <dgm:spPr/>
      <dgm:t>
        <a:bodyPr/>
        <a:lstStyle/>
        <a:p>
          <a:endParaRPr lang="ru-RU"/>
        </a:p>
      </dgm:t>
    </dgm:pt>
    <dgm:pt modelId="{7F56BDB7-F310-43AC-8D05-91F1E12810C1}" type="sibTrans" cxnId="{6B68137F-B5C9-471E-A5D3-0BECFC79E4DB}">
      <dgm:prSet/>
      <dgm:spPr/>
      <dgm:t>
        <a:bodyPr/>
        <a:lstStyle/>
        <a:p>
          <a:endParaRPr lang="ru-RU"/>
        </a:p>
      </dgm:t>
    </dgm:pt>
    <dgm:pt modelId="{73ACDDAB-4368-4C38-A15F-2E29FEEA8747}">
      <dgm:prSet phldrT="[Текст]" custT="1"/>
      <dgm:spPr/>
      <dgm:t>
        <a:bodyPr/>
        <a:lstStyle/>
        <a:p>
          <a:r>
            <a:rPr lang="ru-RU" sz="1400" dirty="0" smtClean="0"/>
            <a:t>исполнители, предметы и орудия труда (состав звена с указанием профессий рабочих и их разрядов, вид применяемых материалов, полуфабрикатов и изделий, </a:t>
          </a:r>
          <a:r>
            <a:rPr lang="ru-RU" sz="1400" dirty="0" err="1" smtClean="0"/>
            <a:t>нормокомплект</a:t>
          </a:r>
          <a:r>
            <a:rPr lang="ru-RU" sz="1400" dirty="0" smtClean="0"/>
            <a:t> инструмента, приспособлений и инвентаря с приведением их основных параметров);</a:t>
          </a:r>
          <a:endParaRPr lang="ru-RU" sz="1400" dirty="0"/>
        </a:p>
      </dgm:t>
    </dgm:pt>
    <dgm:pt modelId="{C1F01066-5260-4EEE-8739-AD0B83AF162A}" type="parTrans" cxnId="{C87DCC64-EF94-4F72-8362-4F77670A0F6F}">
      <dgm:prSet/>
      <dgm:spPr/>
      <dgm:t>
        <a:bodyPr/>
        <a:lstStyle/>
        <a:p>
          <a:endParaRPr lang="ru-RU"/>
        </a:p>
      </dgm:t>
    </dgm:pt>
    <dgm:pt modelId="{476E746B-C883-4A4A-B5CC-306AD2F37FD2}" type="sibTrans" cxnId="{C87DCC64-EF94-4F72-8362-4F77670A0F6F}">
      <dgm:prSet/>
      <dgm:spPr/>
      <dgm:t>
        <a:bodyPr/>
        <a:lstStyle/>
        <a:p>
          <a:endParaRPr lang="ru-RU"/>
        </a:p>
      </dgm:t>
    </dgm:pt>
    <dgm:pt modelId="{5CD8CACA-CB0D-463C-9C60-ADE15A5BE069}">
      <dgm:prSet phldrT="[Текст]"/>
      <dgm:spPr/>
      <dgm:t>
        <a:bodyPr/>
        <a:lstStyle/>
        <a:p>
          <a:r>
            <a:rPr lang="ru-RU" dirty="0" smtClean="0"/>
            <a:t>технология процесса и организация труда (последовательность выполнения процесса, условия доставки предметов труда к месту укладки, организация рабочего места с четким указанием расположения механизмов, приспособлений, инвентаря и рабочих, поминутный график выполнения трудового процесса), разъяснения (обычно с подкреплением графическим изображением) по поводу выполнения отдельных производственных операций с рекомендациями рациональных рабочих движений и приемов труда.</a:t>
          </a:r>
          <a:endParaRPr lang="ru-RU" dirty="0"/>
        </a:p>
      </dgm:t>
    </dgm:pt>
    <dgm:pt modelId="{A8B97FE0-1CBD-41BE-B295-658755EA66F8}" type="parTrans" cxnId="{E0B7D19E-478B-43F0-AFCE-0F32A29F0F20}">
      <dgm:prSet/>
      <dgm:spPr/>
      <dgm:t>
        <a:bodyPr/>
        <a:lstStyle/>
        <a:p>
          <a:endParaRPr lang="ru-RU"/>
        </a:p>
      </dgm:t>
    </dgm:pt>
    <dgm:pt modelId="{DDAEF3F3-169C-48CC-8E78-5C1E5AC333FB}" type="sibTrans" cxnId="{E0B7D19E-478B-43F0-AFCE-0F32A29F0F20}">
      <dgm:prSet/>
      <dgm:spPr/>
      <dgm:t>
        <a:bodyPr/>
        <a:lstStyle/>
        <a:p>
          <a:endParaRPr lang="ru-RU"/>
        </a:p>
      </dgm:t>
    </dgm:pt>
    <dgm:pt modelId="{2A1684E7-CD04-41FE-8219-1638462AA31B}">
      <dgm:prSet custT="1"/>
      <dgm:spPr/>
      <dgm:t>
        <a:bodyPr/>
        <a:lstStyle/>
        <a:p>
          <a:r>
            <a:rPr lang="ru-RU" sz="1400" dirty="0" smtClean="0"/>
            <a:t>подготовка и условия выполнения процесса (перечень мероприятий, которые должны быть окончены к началу процесса, условия, при которых процесс может быть начат, и условия безопасного ведения работ);</a:t>
          </a:r>
          <a:endParaRPr lang="ru-RU" sz="1400" dirty="0"/>
        </a:p>
      </dgm:t>
    </dgm:pt>
    <dgm:pt modelId="{4478A6A8-FE4C-46F3-9301-9714430890EF}" type="parTrans" cxnId="{AD86F9A3-9EDE-42C5-83F9-5F37E0C73A71}">
      <dgm:prSet/>
      <dgm:spPr/>
      <dgm:t>
        <a:bodyPr/>
        <a:lstStyle/>
        <a:p>
          <a:endParaRPr lang="ru-RU"/>
        </a:p>
      </dgm:t>
    </dgm:pt>
    <dgm:pt modelId="{224B1D1F-D37D-4937-8DF4-8553E2B321C9}" type="sibTrans" cxnId="{AD86F9A3-9EDE-42C5-83F9-5F37E0C73A71}">
      <dgm:prSet/>
      <dgm:spPr/>
      <dgm:t>
        <a:bodyPr/>
        <a:lstStyle/>
        <a:p>
          <a:endParaRPr lang="ru-RU"/>
        </a:p>
      </dgm:t>
    </dgm:pt>
    <dgm:pt modelId="{BCA695AC-1DCC-4DD1-9B50-A08866BF1E70}" type="pres">
      <dgm:prSet presAssocID="{AEF7A234-BDFC-478F-B883-9A30FFE84F9F}" presName="Name0" presStyleCnt="0">
        <dgm:presLayoutVars>
          <dgm:chPref val="1"/>
          <dgm:dir/>
          <dgm:animOne val="branch"/>
          <dgm:animLvl val="lvl"/>
          <dgm:resizeHandles val="exact"/>
        </dgm:presLayoutVars>
      </dgm:prSet>
      <dgm:spPr/>
      <dgm:t>
        <a:bodyPr/>
        <a:lstStyle/>
        <a:p>
          <a:endParaRPr lang="ru-RU"/>
        </a:p>
      </dgm:t>
    </dgm:pt>
    <dgm:pt modelId="{6D3AC315-C2EA-4826-B2EF-BD22C1E32501}" type="pres">
      <dgm:prSet presAssocID="{6442FDB2-7C2D-4391-8454-6F0E58789F83}" presName="root1" presStyleCnt="0"/>
      <dgm:spPr/>
    </dgm:pt>
    <dgm:pt modelId="{EC9E586C-D852-44B1-AED8-CA59A2C49DD4}" type="pres">
      <dgm:prSet presAssocID="{6442FDB2-7C2D-4391-8454-6F0E58789F83}" presName="LevelOneTextNode" presStyleLbl="node0" presStyleIdx="0" presStyleCnt="1" custScaleX="136396">
        <dgm:presLayoutVars>
          <dgm:chPref val="3"/>
        </dgm:presLayoutVars>
      </dgm:prSet>
      <dgm:spPr/>
      <dgm:t>
        <a:bodyPr/>
        <a:lstStyle/>
        <a:p>
          <a:endParaRPr lang="ru-RU"/>
        </a:p>
      </dgm:t>
    </dgm:pt>
    <dgm:pt modelId="{290E11A1-0719-4B17-B5D1-817C5F372530}" type="pres">
      <dgm:prSet presAssocID="{6442FDB2-7C2D-4391-8454-6F0E58789F83}" presName="level2hierChild" presStyleCnt="0"/>
      <dgm:spPr/>
    </dgm:pt>
    <dgm:pt modelId="{BB72779A-3036-44AF-B650-8DB7A1BE3CB2}" type="pres">
      <dgm:prSet presAssocID="{2A018E4E-4FF1-41A5-8215-829DBCB505F9}" presName="conn2-1" presStyleLbl="parChTrans1D2" presStyleIdx="0" presStyleCnt="4"/>
      <dgm:spPr/>
      <dgm:t>
        <a:bodyPr/>
        <a:lstStyle/>
        <a:p>
          <a:endParaRPr lang="ru-RU"/>
        </a:p>
      </dgm:t>
    </dgm:pt>
    <dgm:pt modelId="{05EC483E-ADAE-48B6-828A-FE623D399C10}" type="pres">
      <dgm:prSet presAssocID="{2A018E4E-4FF1-41A5-8215-829DBCB505F9}" presName="connTx" presStyleLbl="parChTrans1D2" presStyleIdx="0" presStyleCnt="4"/>
      <dgm:spPr/>
      <dgm:t>
        <a:bodyPr/>
        <a:lstStyle/>
        <a:p>
          <a:endParaRPr lang="ru-RU"/>
        </a:p>
      </dgm:t>
    </dgm:pt>
    <dgm:pt modelId="{89E5BBBE-00C2-4F30-98F3-69264E0BBAA1}" type="pres">
      <dgm:prSet presAssocID="{887EC16C-3260-4AD5-A971-0945109A44E9}" presName="root2" presStyleCnt="0"/>
      <dgm:spPr/>
    </dgm:pt>
    <dgm:pt modelId="{D63971DE-69D1-4CF6-8F65-211AB701AB71}" type="pres">
      <dgm:prSet presAssocID="{887EC16C-3260-4AD5-A971-0945109A44E9}" presName="LevelTwoTextNode" presStyleLbl="node2" presStyleIdx="0" presStyleCnt="4" custScaleX="157400">
        <dgm:presLayoutVars>
          <dgm:chPref val="3"/>
        </dgm:presLayoutVars>
      </dgm:prSet>
      <dgm:spPr/>
      <dgm:t>
        <a:bodyPr/>
        <a:lstStyle/>
        <a:p>
          <a:endParaRPr lang="ru-RU"/>
        </a:p>
      </dgm:t>
    </dgm:pt>
    <dgm:pt modelId="{C33F6B76-6CF1-4C6B-B33E-DF016960AB4D}" type="pres">
      <dgm:prSet presAssocID="{887EC16C-3260-4AD5-A971-0945109A44E9}" presName="level3hierChild" presStyleCnt="0"/>
      <dgm:spPr/>
    </dgm:pt>
    <dgm:pt modelId="{835CC13A-7596-4F9B-95CE-0C3ADC28B709}" type="pres">
      <dgm:prSet presAssocID="{4478A6A8-FE4C-46F3-9301-9714430890EF}" presName="conn2-1" presStyleLbl="parChTrans1D2" presStyleIdx="1" presStyleCnt="4"/>
      <dgm:spPr/>
      <dgm:t>
        <a:bodyPr/>
        <a:lstStyle/>
        <a:p>
          <a:endParaRPr lang="ru-RU"/>
        </a:p>
      </dgm:t>
    </dgm:pt>
    <dgm:pt modelId="{AC528D3B-87D0-4D90-8EC4-634EAD16B575}" type="pres">
      <dgm:prSet presAssocID="{4478A6A8-FE4C-46F3-9301-9714430890EF}" presName="connTx" presStyleLbl="parChTrans1D2" presStyleIdx="1" presStyleCnt="4"/>
      <dgm:spPr/>
      <dgm:t>
        <a:bodyPr/>
        <a:lstStyle/>
        <a:p>
          <a:endParaRPr lang="ru-RU"/>
        </a:p>
      </dgm:t>
    </dgm:pt>
    <dgm:pt modelId="{60C796BF-2F78-41EF-8A7D-73F672E48238}" type="pres">
      <dgm:prSet presAssocID="{2A1684E7-CD04-41FE-8219-1638462AA31B}" presName="root2" presStyleCnt="0"/>
      <dgm:spPr/>
    </dgm:pt>
    <dgm:pt modelId="{EB3E3994-E26E-483B-A50D-F2B3391642B4}" type="pres">
      <dgm:prSet presAssocID="{2A1684E7-CD04-41FE-8219-1638462AA31B}" presName="LevelTwoTextNode" presStyleLbl="node2" presStyleIdx="1" presStyleCnt="4" custScaleX="156631">
        <dgm:presLayoutVars>
          <dgm:chPref val="3"/>
        </dgm:presLayoutVars>
      </dgm:prSet>
      <dgm:spPr/>
      <dgm:t>
        <a:bodyPr/>
        <a:lstStyle/>
        <a:p>
          <a:endParaRPr lang="ru-RU"/>
        </a:p>
      </dgm:t>
    </dgm:pt>
    <dgm:pt modelId="{D33C1BFC-18B5-487D-8711-CBA3FF49AA48}" type="pres">
      <dgm:prSet presAssocID="{2A1684E7-CD04-41FE-8219-1638462AA31B}" presName="level3hierChild" presStyleCnt="0"/>
      <dgm:spPr/>
    </dgm:pt>
    <dgm:pt modelId="{9F235FAA-22A2-4462-BDDF-DE97033AFD80}" type="pres">
      <dgm:prSet presAssocID="{C1F01066-5260-4EEE-8739-AD0B83AF162A}" presName="conn2-1" presStyleLbl="parChTrans1D2" presStyleIdx="2" presStyleCnt="4"/>
      <dgm:spPr/>
      <dgm:t>
        <a:bodyPr/>
        <a:lstStyle/>
        <a:p>
          <a:endParaRPr lang="ru-RU"/>
        </a:p>
      </dgm:t>
    </dgm:pt>
    <dgm:pt modelId="{BE6491F8-2316-4861-A69A-EF19CC54B084}" type="pres">
      <dgm:prSet presAssocID="{C1F01066-5260-4EEE-8739-AD0B83AF162A}" presName="connTx" presStyleLbl="parChTrans1D2" presStyleIdx="2" presStyleCnt="4"/>
      <dgm:spPr/>
      <dgm:t>
        <a:bodyPr/>
        <a:lstStyle/>
        <a:p>
          <a:endParaRPr lang="ru-RU"/>
        </a:p>
      </dgm:t>
    </dgm:pt>
    <dgm:pt modelId="{ECD8E4A7-741E-45EC-8362-C89A3C623F17}" type="pres">
      <dgm:prSet presAssocID="{73ACDDAB-4368-4C38-A15F-2E29FEEA8747}" presName="root2" presStyleCnt="0"/>
      <dgm:spPr/>
    </dgm:pt>
    <dgm:pt modelId="{F54910D7-837B-455E-ACFD-924C42E7A548}" type="pres">
      <dgm:prSet presAssocID="{73ACDDAB-4368-4C38-A15F-2E29FEEA8747}" presName="LevelTwoTextNode" presStyleLbl="node2" presStyleIdx="2" presStyleCnt="4" custScaleX="156633">
        <dgm:presLayoutVars>
          <dgm:chPref val="3"/>
        </dgm:presLayoutVars>
      </dgm:prSet>
      <dgm:spPr/>
      <dgm:t>
        <a:bodyPr/>
        <a:lstStyle/>
        <a:p>
          <a:endParaRPr lang="ru-RU"/>
        </a:p>
      </dgm:t>
    </dgm:pt>
    <dgm:pt modelId="{3294213A-1E19-401F-A38D-6DB0AE382982}" type="pres">
      <dgm:prSet presAssocID="{73ACDDAB-4368-4C38-A15F-2E29FEEA8747}" presName="level3hierChild" presStyleCnt="0"/>
      <dgm:spPr/>
    </dgm:pt>
    <dgm:pt modelId="{00C66E3A-2E8D-48F9-AEB7-43364EDB03ED}" type="pres">
      <dgm:prSet presAssocID="{A8B97FE0-1CBD-41BE-B295-658755EA66F8}" presName="conn2-1" presStyleLbl="parChTrans1D2" presStyleIdx="3" presStyleCnt="4"/>
      <dgm:spPr/>
      <dgm:t>
        <a:bodyPr/>
        <a:lstStyle/>
        <a:p>
          <a:endParaRPr lang="ru-RU"/>
        </a:p>
      </dgm:t>
    </dgm:pt>
    <dgm:pt modelId="{812290D0-8141-477C-A650-84688C5C5094}" type="pres">
      <dgm:prSet presAssocID="{A8B97FE0-1CBD-41BE-B295-658755EA66F8}" presName="connTx" presStyleLbl="parChTrans1D2" presStyleIdx="3" presStyleCnt="4"/>
      <dgm:spPr/>
      <dgm:t>
        <a:bodyPr/>
        <a:lstStyle/>
        <a:p>
          <a:endParaRPr lang="ru-RU"/>
        </a:p>
      </dgm:t>
    </dgm:pt>
    <dgm:pt modelId="{A9C92858-D1A8-4419-A3D9-7904253A9EF4}" type="pres">
      <dgm:prSet presAssocID="{5CD8CACA-CB0D-463C-9C60-ADE15A5BE069}" presName="root2" presStyleCnt="0"/>
      <dgm:spPr/>
    </dgm:pt>
    <dgm:pt modelId="{6BD146A5-F149-4440-8B32-F57901496ADB}" type="pres">
      <dgm:prSet presAssocID="{5CD8CACA-CB0D-463C-9C60-ADE15A5BE069}" presName="LevelTwoTextNode" presStyleLbl="node2" presStyleIdx="3" presStyleCnt="4" custScaleX="156634" custScaleY="138932">
        <dgm:presLayoutVars>
          <dgm:chPref val="3"/>
        </dgm:presLayoutVars>
      </dgm:prSet>
      <dgm:spPr/>
      <dgm:t>
        <a:bodyPr/>
        <a:lstStyle/>
        <a:p>
          <a:endParaRPr lang="ru-RU"/>
        </a:p>
      </dgm:t>
    </dgm:pt>
    <dgm:pt modelId="{39F96308-E8F2-4592-AFD3-6B384B80191B}" type="pres">
      <dgm:prSet presAssocID="{5CD8CACA-CB0D-463C-9C60-ADE15A5BE069}" presName="level3hierChild" presStyleCnt="0"/>
      <dgm:spPr/>
    </dgm:pt>
  </dgm:ptLst>
  <dgm:cxnLst>
    <dgm:cxn modelId="{A2820CC6-6E53-43C8-9969-8F6A110C6A99}" type="presOf" srcId="{4478A6A8-FE4C-46F3-9301-9714430890EF}" destId="{AC528D3B-87D0-4D90-8EC4-634EAD16B575}" srcOrd="1" destOrd="0" presId="urn:microsoft.com/office/officeart/2008/layout/HorizontalMultiLevelHierarchy"/>
    <dgm:cxn modelId="{6AE82B8C-EE0D-495D-91B4-D2D4D38170FB}" type="presOf" srcId="{2A018E4E-4FF1-41A5-8215-829DBCB505F9}" destId="{05EC483E-ADAE-48B6-828A-FE623D399C10}" srcOrd="1" destOrd="0" presId="urn:microsoft.com/office/officeart/2008/layout/HorizontalMultiLevelHierarchy"/>
    <dgm:cxn modelId="{C1491CC7-9DEB-4993-8606-DD2A9B4BF9AE}" srcId="{AEF7A234-BDFC-478F-B883-9A30FFE84F9F}" destId="{6442FDB2-7C2D-4391-8454-6F0E58789F83}" srcOrd="0" destOrd="0" parTransId="{81CC1222-D47C-48C1-92D6-310D7694762A}" sibTransId="{FA938CF2-4587-4B17-8D93-094EE26A0ED9}"/>
    <dgm:cxn modelId="{C87DCC64-EF94-4F72-8362-4F77670A0F6F}" srcId="{6442FDB2-7C2D-4391-8454-6F0E58789F83}" destId="{73ACDDAB-4368-4C38-A15F-2E29FEEA8747}" srcOrd="2" destOrd="0" parTransId="{C1F01066-5260-4EEE-8739-AD0B83AF162A}" sibTransId="{476E746B-C883-4A4A-B5CC-306AD2F37FD2}"/>
    <dgm:cxn modelId="{42808958-DC96-48FB-90C9-07E7989BDE61}" type="presOf" srcId="{73ACDDAB-4368-4C38-A15F-2E29FEEA8747}" destId="{F54910D7-837B-455E-ACFD-924C42E7A548}" srcOrd="0" destOrd="0" presId="urn:microsoft.com/office/officeart/2008/layout/HorizontalMultiLevelHierarchy"/>
    <dgm:cxn modelId="{E0B7D19E-478B-43F0-AFCE-0F32A29F0F20}" srcId="{6442FDB2-7C2D-4391-8454-6F0E58789F83}" destId="{5CD8CACA-CB0D-463C-9C60-ADE15A5BE069}" srcOrd="3" destOrd="0" parTransId="{A8B97FE0-1CBD-41BE-B295-658755EA66F8}" sibTransId="{DDAEF3F3-169C-48CC-8E78-5C1E5AC333FB}"/>
    <dgm:cxn modelId="{08007FF6-5782-41B0-A0CB-8B20FDEEE254}" type="presOf" srcId="{A8B97FE0-1CBD-41BE-B295-658755EA66F8}" destId="{00C66E3A-2E8D-48F9-AEB7-43364EDB03ED}" srcOrd="0" destOrd="0" presId="urn:microsoft.com/office/officeart/2008/layout/HorizontalMultiLevelHierarchy"/>
    <dgm:cxn modelId="{B4EB507A-6A23-4081-8926-0F279B9BEA81}" type="presOf" srcId="{4478A6A8-FE4C-46F3-9301-9714430890EF}" destId="{835CC13A-7596-4F9B-95CE-0C3ADC28B709}" srcOrd="0" destOrd="0" presId="urn:microsoft.com/office/officeart/2008/layout/HorizontalMultiLevelHierarchy"/>
    <dgm:cxn modelId="{AD86F9A3-9EDE-42C5-83F9-5F37E0C73A71}" srcId="{6442FDB2-7C2D-4391-8454-6F0E58789F83}" destId="{2A1684E7-CD04-41FE-8219-1638462AA31B}" srcOrd="1" destOrd="0" parTransId="{4478A6A8-FE4C-46F3-9301-9714430890EF}" sibTransId="{224B1D1F-D37D-4937-8DF4-8553E2B321C9}"/>
    <dgm:cxn modelId="{2D09A198-09C7-4673-B8D5-BA1BD2CB671C}" type="presOf" srcId="{2A1684E7-CD04-41FE-8219-1638462AA31B}" destId="{EB3E3994-E26E-483B-A50D-F2B3391642B4}" srcOrd="0" destOrd="0" presId="urn:microsoft.com/office/officeart/2008/layout/HorizontalMultiLevelHierarchy"/>
    <dgm:cxn modelId="{F7D627BF-A37A-4C15-A0DF-638F1AB7FA25}" type="presOf" srcId="{5CD8CACA-CB0D-463C-9C60-ADE15A5BE069}" destId="{6BD146A5-F149-4440-8B32-F57901496ADB}" srcOrd="0" destOrd="0" presId="urn:microsoft.com/office/officeart/2008/layout/HorizontalMultiLevelHierarchy"/>
    <dgm:cxn modelId="{FBE79041-4CC2-442E-A1F4-80BD2ED3C959}" type="presOf" srcId="{AEF7A234-BDFC-478F-B883-9A30FFE84F9F}" destId="{BCA695AC-1DCC-4DD1-9B50-A08866BF1E70}" srcOrd="0" destOrd="0" presId="urn:microsoft.com/office/officeart/2008/layout/HorizontalMultiLevelHierarchy"/>
    <dgm:cxn modelId="{0360F2C1-254F-4B57-B9A9-2A8828EF2DBF}" type="presOf" srcId="{6442FDB2-7C2D-4391-8454-6F0E58789F83}" destId="{EC9E586C-D852-44B1-AED8-CA59A2C49DD4}" srcOrd="0" destOrd="0" presId="urn:microsoft.com/office/officeart/2008/layout/HorizontalMultiLevelHierarchy"/>
    <dgm:cxn modelId="{D39436F3-1EF5-4750-AE3F-7EB4DD00A2CD}" type="presOf" srcId="{2A018E4E-4FF1-41A5-8215-829DBCB505F9}" destId="{BB72779A-3036-44AF-B650-8DB7A1BE3CB2}" srcOrd="0" destOrd="0" presId="urn:microsoft.com/office/officeart/2008/layout/HorizontalMultiLevelHierarchy"/>
    <dgm:cxn modelId="{3FBEBC40-2FFF-4DB3-83EC-601FB57C442B}" type="presOf" srcId="{C1F01066-5260-4EEE-8739-AD0B83AF162A}" destId="{9F235FAA-22A2-4462-BDDF-DE97033AFD80}" srcOrd="0" destOrd="0" presId="urn:microsoft.com/office/officeart/2008/layout/HorizontalMultiLevelHierarchy"/>
    <dgm:cxn modelId="{690E0C99-CB3C-43B7-B877-24F469FC2E04}" type="presOf" srcId="{887EC16C-3260-4AD5-A971-0945109A44E9}" destId="{D63971DE-69D1-4CF6-8F65-211AB701AB71}" srcOrd="0" destOrd="0" presId="urn:microsoft.com/office/officeart/2008/layout/HorizontalMultiLevelHierarchy"/>
    <dgm:cxn modelId="{6B68137F-B5C9-471E-A5D3-0BECFC79E4DB}" srcId="{6442FDB2-7C2D-4391-8454-6F0E58789F83}" destId="{887EC16C-3260-4AD5-A971-0945109A44E9}" srcOrd="0" destOrd="0" parTransId="{2A018E4E-4FF1-41A5-8215-829DBCB505F9}" sibTransId="{7F56BDB7-F310-43AC-8D05-91F1E12810C1}"/>
    <dgm:cxn modelId="{4D37333E-1F11-4E75-AEB9-0F210CD3DAA0}" type="presOf" srcId="{A8B97FE0-1CBD-41BE-B295-658755EA66F8}" destId="{812290D0-8141-477C-A650-84688C5C5094}" srcOrd="1" destOrd="0" presId="urn:microsoft.com/office/officeart/2008/layout/HorizontalMultiLevelHierarchy"/>
    <dgm:cxn modelId="{A692F46E-6CE4-4F99-A1C9-055A29559DC7}" type="presOf" srcId="{C1F01066-5260-4EEE-8739-AD0B83AF162A}" destId="{BE6491F8-2316-4861-A69A-EF19CC54B084}" srcOrd="1" destOrd="0" presId="urn:microsoft.com/office/officeart/2008/layout/HorizontalMultiLevelHierarchy"/>
    <dgm:cxn modelId="{6EC5FF76-06C7-4D88-84D1-A38A224FACCE}" type="presParOf" srcId="{BCA695AC-1DCC-4DD1-9B50-A08866BF1E70}" destId="{6D3AC315-C2EA-4826-B2EF-BD22C1E32501}" srcOrd="0" destOrd="0" presId="urn:microsoft.com/office/officeart/2008/layout/HorizontalMultiLevelHierarchy"/>
    <dgm:cxn modelId="{2EA0381D-1399-4C89-AF60-4A37D5312537}" type="presParOf" srcId="{6D3AC315-C2EA-4826-B2EF-BD22C1E32501}" destId="{EC9E586C-D852-44B1-AED8-CA59A2C49DD4}" srcOrd="0" destOrd="0" presId="urn:microsoft.com/office/officeart/2008/layout/HorizontalMultiLevelHierarchy"/>
    <dgm:cxn modelId="{38AF796F-00DB-433D-A7D7-3A6DAB95CBD1}" type="presParOf" srcId="{6D3AC315-C2EA-4826-B2EF-BD22C1E32501}" destId="{290E11A1-0719-4B17-B5D1-817C5F372530}" srcOrd="1" destOrd="0" presId="urn:microsoft.com/office/officeart/2008/layout/HorizontalMultiLevelHierarchy"/>
    <dgm:cxn modelId="{0A40582A-DCF3-42D3-9646-73993A45B0D2}" type="presParOf" srcId="{290E11A1-0719-4B17-B5D1-817C5F372530}" destId="{BB72779A-3036-44AF-B650-8DB7A1BE3CB2}" srcOrd="0" destOrd="0" presId="urn:microsoft.com/office/officeart/2008/layout/HorizontalMultiLevelHierarchy"/>
    <dgm:cxn modelId="{7B3C71C6-EA20-44B1-B0ED-6A6481D18CA9}" type="presParOf" srcId="{BB72779A-3036-44AF-B650-8DB7A1BE3CB2}" destId="{05EC483E-ADAE-48B6-828A-FE623D399C10}" srcOrd="0" destOrd="0" presId="urn:microsoft.com/office/officeart/2008/layout/HorizontalMultiLevelHierarchy"/>
    <dgm:cxn modelId="{02433F31-D5E6-4379-BF2C-F41A7E138A5F}" type="presParOf" srcId="{290E11A1-0719-4B17-B5D1-817C5F372530}" destId="{89E5BBBE-00C2-4F30-98F3-69264E0BBAA1}" srcOrd="1" destOrd="0" presId="urn:microsoft.com/office/officeart/2008/layout/HorizontalMultiLevelHierarchy"/>
    <dgm:cxn modelId="{B510A7C8-302B-4EA4-AA6E-D0678880D537}" type="presParOf" srcId="{89E5BBBE-00C2-4F30-98F3-69264E0BBAA1}" destId="{D63971DE-69D1-4CF6-8F65-211AB701AB71}" srcOrd="0" destOrd="0" presId="urn:microsoft.com/office/officeart/2008/layout/HorizontalMultiLevelHierarchy"/>
    <dgm:cxn modelId="{24679FF4-4161-4936-922E-0797025C7482}" type="presParOf" srcId="{89E5BBBE-00C2-4F30-98F3-69264E0BBAA1}" destId="{C33F6B76-6CF1-4C6B-B33E-DF016960AB4D}" srcOrd="1" destOrd="0" presId="urn:microsoft.com/office/officeart/2008/layout/HorizontalMultiLevelHierarchy"/>
    <dgm:cxn modelId="{56EA2CF9-CB1C-4F43-869C-80935D50DA6D}" type="presParOf" srcId="{290E11A1-0719-4B17-B5D1-817C5F372530}" destId="{835CC13A-7596-4F9B-95CE-0C3ADC28B709}" srcOrd="2" destOrd="0" presId="urn:microsoft.com/office/officeart/2008/layout/HorizontalMultiLevelHierarchy"/>
    <dgm:cxn modelId="{A8CE7357-E0A9-4511-9678-1826A215B892}" type="presParOf" srcId="{835CC13A-7596-4F9B-95CE-0C3ADC28B709}" destId="{AC528D3B-87D0-4D90-8EC4-634EAD16B575}" srcOrd="0" destOrd="0" presId="urn:microsoft.com/office/officeart/2008/layout/HorizontalMultiLevelHierarchy"/>
    <dgm:cxn modelId="{79B13D6E-80C2-44AB-B0A9-AB4D98D72BFC}" type="presParOf" srcId="{290E11A1-0719-4B17-B5D1-817C5F372530}" destId="{60C796BF-2F78-41EF-8A7D-73F672E48238}" srcOrd="3" destOrd="0" presId="urn:microsoft.com/office/officeart/2008/layout/HorizontalMultiLevelHierarchy"/>
    <dgm:cxn modelId="{1370839F-7F7A-46CB-9339-35DBC468ED65}" type="presParOf" srcId="{60C796BF-2F78-41EF-8A7D-73F672E48238}" destId="{EB3E3994-E26E-483B-A50D-F2B3391642B4}" srcOrd="0" destOrd="0" presId="urn:microsoft.com/office/officeart/2008/layout/HorizontalMultiLevelHierarchy"/>
    <dgm:cxn modelId="{93F828EA-B1C2-406D-BA6B-92DFC154A7D0}" type="presParOf" srcId="{60C796BF-2F78-41EF-8A7D-73F672E48238}" destId="{D33C1BFC-18B5-487D-8711-CBA3FF49AA48}" srcOrd="1" destOrd="0" presId="urn:microsoft.com/office/officeart/2008/layout/HorizontalMultiLevelHierarchy"/>
    <dgm:cxn modelId="{4FED75B9-6E86-4029-82B0-8BC13EBCC817}" type="presParOf" srcId="{290E11A1-0719-4B17-B5D1-817C5F372530}" destId="{9F235FAA-22A2-4462-BDDF-DE97033AFD80}" srcOrd="4" destOrd="0" presId="urn:microsoft.com/office/officeart/2008/layout/HorizontalMultiLevelHierarchy"/>
    <dgm:cxn modelId="{D522ED9D-382F-405D-9049-851CEB158F5A}" type="presParOf" srcId="{9F235FAA-22A2-4462-BDDF-DE97033AFD80}" destId="{BE6491F8-2316-4861-A69A-EF19CC54B084}" srcOrd="0" destOrd="0" presId="urn:microsoft.com/office/officeart/2008/layout/HorizontalMultiLevelHierarchy"/>
    <dgm:cxn modelId="{BDB42C95-E058-4E56-A384-7C622527302E}" type="presParOf" srcId="{290E11A1-0719-4B17-B5D1-817C5F372530}" destId="{ECD8E4A7-741E-45EC-8362-C89A3C623F17}" srcOrd="5" destOrd="0" presId="urn:microsoft.com/office/officeart/2008/layout/HorizontalMultiLevelHierarchy"/>
    <dgm:cxn modelId="{19753042-B449-4607-8C02-22764A21179A}" type="presParOf" srcId="{ECD8E4A7-741E-45EC-8362-C89A3C623F17}" destId="{F54910D7-837B-455E-ACFD-924C42E7A548}" srcOrd="0" destOrd="0" presId="urn:microsoft.com/office/officeart/2008/layout/HorizontalMultiLevelHierarchy"/>
    <dgm:cxn modelId="{EC22F524-7763-4D20-842A-DC4B890E2533}" type="presParOf" srcId="{ECD8E4A7-741E-45EC-8362-C89A3C623F17}" destId="{3294213A-1E19-401F-A38D-6DB0AE382982}" srcOrd="1" destOrd="0" presId="urn:microsoft.com/office/officeart/2008/layout/HorizontalMultiLevelHierarchy"/>
    <dgm:cxn modelId="{FC11B2E2-F653-4CED-9C2F-DE65EC473E3E}" type="presParOf" srcId="{290E11A1-0719-4B17-B5D1-817C5F372530}" destId="{00C66E3A-2E8D-48F9-AEB7-43364EDB03ED}" srcOrd="6" destOrd="0" presId="urn:microsoft.com/office/officeart/2008/layout/HorizontalMultiLevelHierarchy"/>
    <dgm:cxn modelId="{2A893FE3-51EE-4FA3-887F-10D0FF7C0C4E}" type="presParOf" srcId="{00C66E3A-2E8D-48F9-AEB7-43364EDB03ED}" destId="{812290D0-8141-477C-A650-84688C5C5094}" srcOrd="0" destOrd="0" presId="urn:microsoft.com/office/officeart/2008/layout/HorizontalMultiLevelHierarchy"/>
    <dgm:cxn modelId="{7C399D18-F576-43A5-8DA3-3BE444295C56}" type="presParOf" srcId="{290E11A1-0719-4B17-B5D1-817C5F372530}" destId="{A9C92858-D1A8-4419-A3D9-7904253A9EF4}" srcOrd="7" destOrd="0" presId="urn:microsoft.com/office/officeart/2008/layout/HorizontalMultiLevelHierarchy"/>
    <dgm:cxn modelId="{D119A5B5-30CA-4DEB-A560-E6D85D95AB46}" type="presParOf" srcId="{A9C92858-D1A8-4419-A3D9-7904253A9EF4}" destId="{6BD146A5-F149-4440-8B32-F57901496ADB}" srcOrd="0" destOrd="0" presId="urn:microsoft.com/office/officeart/2008/layout/HorizontalMultiLevelHierarchy"/>
    <dgm:cxn modelId="{F5A69931-0688-4A7A-B697-DB67B995086B}" type="presParOf" srcId="{A9C92858-D1A8-4419-A3D9-7904253A9EF4}" destId="{39F96308-E8F2-4592-AFD3-6B384B80191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8B9384-90F5-43C3-8A1B-F1DA83290D80}" type="doc">
      <dgm:prSet loTypeId="urn:microsoft.com/office/officeart/2005/8/layout/architecture+Icon" loCatId="list" qsTypeId="urn:microsoft.com/office/officeart/2005/8/quickstyle/simple1" qsCatId="simple" csTypeId="urn:microsoft.com/office/officeart/2005/8/colors/colorful3" csCatId="colorful" phldr="1"/>
      <dgm:spPr/>
      <dgm:t>
        <a:bodyPr/>
        <a:lstStyle/>
        <a:p>
          <a:endParaRPr lang="ru-RU"/>
        </a:p>
      </dgm:t>
    </dgm:pt>
    <dgm:pt modelId="{3E4D8AE6-8621-4988-9137-E9D312F816A6}">
      <dgm:prSet phldrT="[Текст]" custT="1"/>
      <dgm:spPr/>
      <dgm:t>
        <a:bodyPr/>
        <a:lstStyle/>
        <a:p>
          <a:r>
            <a:rPr lang="ru-RU" sz="1800" dirty="0" smtClean="0">
              <a:solidFill>
                <a:schemeClr val="tx1"/>
              </a:solidFill>
            </a:rPr>
            <a:t>автомобилями-самосвалами,</a:t>
          </a:r>
        </a:p>
        <a:p>
          <a:r>
            <a:rPr lang="ru-RU" sz="1800" dirty="0" smtClean="0">
              <a:solidFill>
                <a:schemeClr val="tx1"/>
              </a:solidFill>
            </a:rPr>
            <a:t> </a:t>
          </a:r>
          <a:r>
            <a:rPr lang="ru-RU" sz="1800" dirty="0" err="1" smtClean="0">
              <a:solidFill>
                <a:schemeClr val="tx1"/>
              </a:solidFill>
            </a:rPr>
            <a:t>автобетоновозами</a:t>
          </a:r>
          <a:r>
            <a:rPr lang="ru-RU" sz="1800" dirty="0" smtClean="0">
              <a:solidFill>
                <a:schemeClr val="tx1"/>
              </a:solidFill>
            </a:rPr>
            <a:t>,</a:t>
          </a:r>
        </a:p>
        <a:p>
          <a:r>
            <a:rPr lang="ru-RU" sz="1800" dirty="0" err="1" smtClean="0">
              <a:solidFill>
                <a:schemeClr val="tx1"/>
              </a:solidFill>
            </a:rPr>
            <a:t>автобетоносмесителями</a:t>
          </a:r>
          <a:r>
            <a:rPr lang="ru-RU" sz="1800" dirty="0" smtClean="0">
              <a:solidFill>
                <a:schemeClr val="tx1"/>
              </a:solidFill>
            </a:rPr>
            <a:t>,</a:t>
          </a:r>
        </a:p>
        <a:p>
          <a:r>
            <a:rPr lang="ru-RU" sz="1800" dirty="0" smtClean="0">
              <a:solidFill>
                <a:schemeClr val="tx1"/>
              </a:solidFill>
            </a:rPr>
            <a:t>автомобилями с перевозкой на них смеси в капсулах или бадьях</a:t>
          </a:r>
          <a:endParaRPr lang="ru-RU" sz="1800" dirty="0">
            <a:solidFill>
              <a:schemeClr val="tx1"/>
            </a:solidFill>
          </a:endParaRPr>
        </a:p>
      </dgm:t>
    </dgm:pt>
    <dgm:pt modelId="{B85A5B04-D7A8-41DC-B881-6E92B4841881}" type="parTrans" cxnId="{DC9B2E63-4E4E-4294-91F0-5C46AAD43CE7}">
      <dgm:prSet/>
      <dgm:spPr/>
      <dgm:t>
        <a:bodyPr/>
        <a:lstStyle/>
        <a:p>
          <a:endParaRPr lang="ru-RU"/>
        </a:p>
      </dgm:t>
    </dgm:pt>
    <dgm:pt modelId="{00809FB2-695E-4A6E-8676-9944CC1174F9}" type="sibTrans" cxnId="{DC9B2E63-4E4E-4294-91F0-5C46AAD43CE7}">
      <dgm:prSet/>
      <dgm:spPr/>
      <dgm:t>
        <a:bodyPr/>
        <a:lstStyle/>
        <a:p>
          <a:endParaRPr lang="ru-RU"/>
        </a:p>
      </dgm:t>
    </dgm:pt>
    <dgm:pt modelId="{86E380D3-6ED9-43B4-9CBD-D4A8C7EE664E}">
      <dgm:prSet phldrT="[Текст]" custT="1"/>
      <dgm:spPr/>
      <dgm:t>
        <a:bodyPr/>
        <a:lstStyle/>
        <a:p>
          <a:r>
            <a:rPr lang="ru-RU" sz="1800" dirty="0" smtClean="0">
              <a:solidFill>
                <a:schemeClr val="tx1"/>
              </a:solidFill>
            </a:rPr>
            <a:t>от места приготовления до места их разгрузки у строящегося объекта</a:t>
          </a:r>
          <a:endParaRPr lang="ru-RU" sz="1800" dirty="0">
            <a:solidFill>
              <a:schemeClr val="tx1"/>
            </a:solidFill>
          </a:endParaRPr>
        </a:p>
      </dgm:t>
    </dgm:pt>
    <dgm:pt modelId="{A8C1FEBD-93A1-4B8D-9660-EE9F209CDA9E}" type="parTrans" cxnId="{BB3B5B1C-2CBD-4641-9AF1-ABFA723062FD}">
      <dgm:prSet/>
      <dgm:spPr/>
      <dgm:t>
        <a:bodyPr/>
        <a:lstStyle/>
        <a:p>
          <a:endParaRPr lang="ru-RU"/>
        </a:p>
      </dgm:t>
    </dgm:pt>
    <dgm:pt modelId="{6232EDA3-1C47-43BF-B395-CA3873517805}" type="sibTrans" cxnId="{BB3B5B1C-2CBD-4641-9AF1-ABFA723062FD}">
      <dgm:prSet/>
      <dgm:spPr/>
      <dgm:t>
        <a:bodyPr/>
        <a:lstStyle/>
        <a:p>
          <a:endParaRPr lang="ru-RU"/>
        </a:p>
      </dgm:t>
    </dgm:pt>
    <dgm:pt modelId="{183E1A75-0BBB-4765-9984-21B29406F474}">
      <dgm:prSet phldrT="[Текст]" custT="1"/>
      <dgm:spPr/>
      <dgm:t>
        <a:bodyPr/>
        <a:lstStyle/>
        <a:p>
          <a:r>
            <a:rPr lang="ru-RU" sz="1800" dirty="0" smtClean="0">
              <a:solidFill>
                <a:schemeClr val="tx1"/>
              </a:solidFill>
            </a:rPr>
            <a:t>от места приготовления до места разгрузки непосредственно в бетонируемую конструкцию</a:t>
          </a:r>
          <a:endParaRPr lang="ru-RU" sz="1800" dirty="0">
            <a:solidFill>
              <a:schemeClr val="tx1"/>
            </a:solidFill>
          </a:endParaRPr>
        </a:p>
      </dgm:t>
    </dgm:pt>
    <dgm:pt modelId="{88FAF4F1-80AB-465A-AC96-57077F2931B1}" type="parTrans" cxnId="{C5FFC0AE-4A43-4CB7-823C-E542549447DB}">
      <dgm:prSet/>
      <dgm:spPr/>
      <dgm:t>
        <a:bodyPr/>
        <a:lstStyle/>
        <a:p>
          <a:endParaRPr lang="ru-RU"/>
        </a:p>
      </dgm:t>
    </dgm:pt>
    <dgm:pt modelId="{B4C4191B-6888-4543-827B-9BC810CD370C}" type="sibTrans" cxnId="{C5FFC0AE-4A43-4CB7-823C-E542549447DB}">
      <dgm:prSet/>
      <dgm:spPr/>
      <dgm:t>
        <a:bodyPr/>
        <a:lstStyle/>
        <a:p>
          <a:endParaRPr lang="ru-RU"/>
        </a:p>
      </dgm:t>
    </dgm:pt>
    <dgm:pt modelId="{C1D37C42-5B50-44CE-A3C5-882E7E72F096}">
      <dgm:prSet phldrT="[Текст]"/>
      <dgm:spPr/>
      <dgm:t>
        <a:bodyPr/>
        <a:lstStyle/>
        <a:p>
          <a:pPr>
            <a:lnSpc>
              <a:spcPct val="100000"/>
            </a:lnSpc>
            <a:spcAft>
              <a:spcPts val="0"/>
            </a:spcAft>
          </a:pPr>
          <a:r>
            <a:rPr lang="ru-RU" dirty="0" smtClean="0">
              <a:solidFill>
                <a:schemeClr val="tx1"/>
              </a:solidFill>
            </a:rPr>
            <a:t>кранами (в бадьях), </a:t>
          </a:r>
        </a:p>
        <a:p>
          <a:pPr>
            <a:lnSpc>
              <a:spcPct val="100000"/>
            </a:lnSpc>
            <a:spcAft>
              <a:spcPts val="0"/>
            </a:spcAft>
          </a:pPr>
          <a:r>
            <a:rPr lang="ru-RU" dirty="0" smtClean="0">
              <a:solidFill>
                <a:schemeClr val="tx1"/>
              </a:solidFill>
            </a:rPr>
            <a:t>бетононасосами, ленточными конвейерами, </a:t>
          </a:r>
          <a:r>
            <a:rPr lang="ru-RU" dirty="0" err="1" smtClean="0">
              <a:solidFill>
                <a:schemeClr val="tx1"/>
              </a:solidFill>
            </a:rPr>
            <a:t>вибропитателями</a:t>
          </a:r>
          <a:r>
            <a:rPr lang="ru-RU" dirty="0" smtClean="0">
              <a:solidFill>
                <a:schemeClr val="tx1"/>
              </a:solidFill>
            </a:rPr>
            <a:t>, </a:t>
          </a:r>
          <a:r>
            <a:rPr lang="ru-RU" dirty="0" err="1" smtClean="0">
              <a:solidFill>
                <a:schemeClr val="tx1"/>
              </a:solidFill>
            </a:rPr>
            <a:t>пневмонагнетателями</a:t>
          </a:r>
          <a:endParaRPr lang="ru-RU" dirty="0" smtClean="0">
            <a:solidFill>
              <a:schemeClr val="tx1"/>
            </a:solidFill>
          </a:endParaRPr>
        </a:p>
        <a:p>
          <a:pPr>
            <a:lnSpc>
              <a:spcPct val="100000"/>
            </a:lnSpc>
            <a:spcAft>
              <a:spcPts val="0"/>
            </a:spcAft>
          </a:pPr>
          <a:r>
            <a:rPr lang="ru-RU" dirty="0" smtClean="0">
              <a:solidFill>
                <a:schemeClr val="tx1"/>
              </a:solidFill>
            </a:rPr>
            <a:t>бетоноукладчиками</a:t>
          </a:r>
          <a:endParaRPr lang="ru-RU" dirty="0">
            <a:solidFill>
              <a:schemeClr val="tx1"/>
            </a:solidFill>
          </a:endParaRPr>
        </a:p>
      </dgm:t>
    </dgm:pt>
    <dgm:pt modelId="{47EB5A91-9EA4-4B35-933E-B7D33254603F}" type="parTrans" cxnId="{97E3D90E-0861-4BDB-AF78-0D2C69B01AD9}">
      <dgm:prSet/>
      <dgm:spPr/>
      <dgm:t>
        <a:bodyPr/>
        <a:lstStyle/>
        <a:p>
          <a:endParaRPr lang="ru-RU"/>
        </a:p>
      </dgm:t>
    </dgm:pt>
    <dgm:pt modelId="{42255CD4-14E3-4157-A316-BBE65078233D}" type="sibTrans" cxnId="{97E3D90E-0861-4BDB-AF78-0D2C69B01AD9}">
      <dgm:prSet/>
      <dgm:spPr/>
      <dgm:t>
        <a:bodyPr/>
        <a:lstStyle/>
        <a:p>
          <a:endParaRPr lang="ru-RU"/>
        </a:p>
      </dgm:t>
    </dgm:pt>
    <dgm:pt modelId="{8E77229B-9524-46A4-A1B7-F4281982ED88}">
      <dgm:prSet phldrT="[Текст]" custT="1"/>
      <dgm:spPr/>
      <dgm:t>
        <a:bodyPr/>
        <a:lstStyle/>
        <a:p>
          <a:r>
            <a:rPr lang="ru-RU" sz="1800" dirty="0" smtClean="0">
              <a:solidFill>
                <a:schemeClr val="tx1"/>
              </a:solidFill>
            </a:rPr>
            <a:t>от места разгрузки до места укладки в конструкцию</a:t>
          </a:r>
          <a:endParaRPr lang="ru-RU" sz="1800" dirty="0">
            <a:solidFill>
              <a:schemeClr val="tx1"/>
            </a:solidFill>
          </a:endParaRPr>
        </a:p>
      </dgm:t>
    </dgm:pt>
    <dgm:pt modelId="{C2997DEB-EE7D-41E3-AC85-9AC85DBF9510}" type="parTrans" cxnId="{EC971311-DAB3-4637-9DA3-90665881565D}">
      <dgm:prSet/>
      <dgm:spPr/>
      <dgm:t>
        <a:bodyPr/>
        <a:lstStyle/>
        <a:p>
          <a:endParaRPr lang="ru-RU"/>
        </a:p>
      </dgm:t>
    </dgm:pt>
    <dgm:pt modelId="{0F460A2B-0036-45DC-BBA6-14605EE1A7C2}" type="sibTrans" cxnId="{EC971311-DAB3-4637-9DA3-90665881565D}">
      <dgm:prSet/>
      <dgm:spPr/>
      <dgm:t>
        <a:bodyPr/>
        <a:lstStyle/>
        <a:p>
          <a:endParaRPr lang="ru-RU"/>
        </a:p>
      </dgm:t>
    </dgm:pt>
    <dgm:pt modelId="{1BBA1882-1E62-41C0-9066-C198016A4014}">
      <dgm:prSet phldrT="[Текст]"/>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dirty="0" smtClean="0"/>
            <a:t>Технологические схемы доставки бетонных смесей к месту их укладки:</a:t>
          </a:r>
        </a:p>
        <a:p>
          <a:pPr defTabSz="1733550">
            <a:lnSpc>
              <a:spcPct val="90000"/>
            </a:lnSpc>
            <a:spcBef>
              <a:spcPct val="0"/>
            </a:spcBef>
            <a:spcAft>
              <a:spcPct val="35000"/>
            </a:spcAft>
          </a:pPr>
          <a:endParaRPr lang="ru-RU" dirty="0"/>
        </a:p>
      </dgm:t>
    </dgm:pt>
    <dgm:pt modelId="{DA8C42E9-CF93-4265-ACF9-0D7D4FA3ECF7}" type="sibTrans" cxnId="{C2D9E813-6E29-45D4-84C9-1D7E568DF99C}">
      <dgm:prSet/>
      <dgm:spPr/>
      <dgm:t>
        <a:bodyPr/>
        <a:lstStyle/>
        <a:p>
          <a:endParaRPr lang="ru-RU"/>
        </a:p>
      </dgm:t>
    </dgm:pt>
    <dgm:pt modelId="{8027B44A-13FD-47B2-8AE3-3B1568002A2B}" type="parTrans" cxnId="{C2D9E813-6E29-45D4-84C9-1D7E568DF99C}">
      <dgm:prSet/>
      <dgm:spPr/>
      <dgm:t>
        <a:bodyPr/>
        <a:lstStyle/>
        <a:p>
          <a:endParaRPr lang="ru-RU"/>
        </a:p>
      </dgm:t>
    </dgm:pt>
    <dgm:pt modelId="{D6CADDBF-C1C9-4C52-B4B0-79F0C1A2900C}" type="pres">
      <dgm:prSet presAssocID="{898B9384-90F5-43C3-8A1B-F1DA83290D80}" presName="Name0" presStyleCnt="0">
        <dgm:presLayoutVars>
          <dgm:chPref val="1"/>
          <dgm:dir/>
          <dgm:animOne val="branch"/>
          <dgm:animLvl val="lvl"/>
          <dgm:resizeHandles/>
        </dgm:presLayoutVars>
      </dgm:prSet>
      <dgm:spPr/>
      <dgm:t>
        <a:bodyPr/>
        <a:lstStyle/>
        <a:p>
          <a:endParaRPr lang="ru-RU"/>
        </a:p>
      </dgm:t>
    </dgm:pt>
    <dgm:pt modelId="{35F5F74D-4C7F-455A-8127-D291B55D66A8}" type="pres">
      <dgm:prSet presAssocID="{1BBA1882-1E62-41C0-9066-C198016A4014}" presName="vertOne" presStyleCnt="0"/>
      <dgm:spPr/>
    </dgm:pt>
    <dgm:pt modelId="{BA2EBDD3-C460-4C7D-A174-916247CF2A3E}" type="pres">
      <dgm:prSet presAssocID="{1BBA1882-1E62-41C0-9066-C198016A4014}" presName="txOne" presStyleLbl="node0" presStyleIdx="0" presStyleCnt="1" custLinFactY="-202844" custLinFactNeighborX="1558" custLinFactNeighborY="-300000">
        <dgm:presLayoutVars>
          <dgm:chPref val="3"/>
        </dgm:presLayoutVars>
      </dgm:prSet>
      <dgm:spPr/>
      <dgm:t>
        <a:bodyPr/>
        <a:lstStyle/>
        <a:p>
          <a:endParaRPr lang="ru-RU"/>
        </a:p>
      </dgm:t>
    </dgm:pt>
    <dgm:pt modelId="{C711D35A-C3AA-40CB-8FA2-D67C08074916}" type="pres">
      <dgm:prSet presAssocID="{1BBA1882-1E62-41C0-9066-C198016A4014}" presName="parTransOne" presStyleCnt="0"/>
      <dgm:spPr/>
    </dgm:pt>
    <dgm:pt modelId="{FA9EB14E-A20C-49C1-8968-F2601AFAE351}" type="pres">
      <dgm:prSet presAssocID="{1BBA1882-1E62-41C0-9066-C198016A4014}" presName="horzOne" presStyleCnt="0"/>
      <dgm:spPr/>
    </dgm:pt>
    <dgm:pt modelId="{01FBEA16-F325-43A9-B3AD-DE22D8868003}" type="pres">
      <dgm:prSet presAssocID="{3E4D8AE6-8621-4988-9137-E9D312F816A6}" presName="vertTwo" presStyleCnt="0"/>
      <dgm:spPr/>
    </dgm:pt>
    <dgm:pt modelId="{D5F7560B-C414-428E-91FA-1F13083C0A00}" type="pres">
      <dgm:prSet presAssocID="{3E4D8AE6-8621-4988-9137-E9D312F816A6}" presName="txTwo" presStyleLbl="node2" presStyleIdx="0" presStyleCnt="2" custLinFactY="100000" custLinFactNeighborX="577" custLinFactNeighborY="175792">
        <dgm:presLayoutVars>
          <dgm:chPref val="3"/>
        </dgm:presLayoutVars>
      </dgm:prSet>
      <dgm:spPr/>
      <dgm:t>
        <a:bodyPr/>
        <a:lstStyle/>
        <a:p>
          <a:endParaRPr lang="ru-RU"/>
        </a:p>
      </dgm:t>
    </dgm:pt>
    <dgm:pt modelId="{857F01B3-DBAE-4C64-8C27-D7C46400AB37}" type="pres">
      <dgm:prSet presAssocID="{3E4D8AE6-8621-4988-9137-E9D312F816A6}" presName="parTransTwo" presStyleCnt="0"/>
      <dgm:spPr/>
    </dgm:pt>
    <dgm:pt modelId="{8A9EF947-AE79-4CF1-B698-DBBF145EC1C0}" type="pres">
      <dgm:prSet presAssocID="{3E4D8AE6-8621-4988-9137-E9D312F816A6}" presName="horzTwo" presStyleCnt="0"/>
      <dgm:spPr/>
    </dgm:pt>
    <dgm:pt modelId="{77828E1B-C8E0-4C13-890A-1BEA7AF80883}" type="pres">
      <dgm:prSet presAssocID="{86E380D3-6ED9-43B4-9CBD-D4A8C7EE664E}" presName="vertThree" presStyleCnt="0"/>
      <dgm:spPr/>
    </dgm:pt>
    <dgm:pt modelId="{A41B2ADE-4D48-493F-B660-B593872BA75D}" type="pres">
      <dgm:prSet presAssocID="{86E380D3-6ED9-43B4-9CBD-D4A8C7EE664E}" presName="txThree" presStyleLbl="node3" presStyleIdx="0" presStyleCnt="3" custLinFactY="7390" custLinFactNeighborX="-36" custLinFactNeighborY="100000">
        <dgm:presLayoutVars>
          <dgm:chPref val="3"/>
        </dgm:presLayoutVars>
      </dgm:prSet>
      <dgm:spPr/>
      <dgm:t>
        <a:bodyPr/>
        <a:lstStyle/>
        <a:p>
          <a:endParaRPr lang="ru-RU"/>
        </a:p>
      </dgm:t>
    </dgm:pt>
    <dgm:pt modelId="{65D6E5D3-2431-477D-B256-6555D937F401}" type="pres">
      <dgm:prSet presAssocID="{86E380D3-6ED9-43B4-9CBD-D4A8C7EE664E}" presName="horzThree" presStyleCnt="0"/>
      <dgm:spPr/>
    </dgm:pt>
    <dgm:pt modelId="{C6BFC705-10D0-4FAA-B4A6-C039A6E72655}" type="pres">
      <dgm:prSet presAssocID="{6232EDA3-1C47-43BF-B395-CA3873517805}" presName="sibSpaceThree" presStyleCnt="0"/>
      <dgm:spPr/>
    </dgm:pt>
    <dgm:pt modelId="{0DB26A37-F918-48E8-955B-04D52F278B3C}" type="pres">
      <dgm:prSet presAssocID="{183E1A75-0BBB-4765-9984-21B29406F474}" presName="vertThree" presStyleCnt="0"/>
      <dgm:spPr/>
    </dgm:pt>
    <dgm:pt modelId="{91E5CA73-E309-4DD4-B47F-81C97DA58535}" type="pres">
      <dgm:prSet presAssocID="{183E1A75-0BBB-4765-9984-21B29406F474}" presName="txThree" presStyleLbl="node3" presStyleIdx="1" presStyleCnt="3" custLinFactY="9203" custLinFactNeighborX="393" custLinFactNeighborY="100000">
        <dgm:presLayoutVars>
          <dgm:chPref val="3"/>
        </dgm:presLayoutVars>
      </dgm:prSet>
      <dgm:spPr/>
      <dgm:t>
        <a:bodyPr/>
        <a:lstStyle/>
        <a:p>
          <a:endParaRPr lang="ru-RU"/>
        </a:p>
      </dgm:t>
    </dgm:pt>
    <dgm:pt modelId="{6CFDEDDF-8113-41EE-AA67-379CE1F8D140}" type="pres">
      <dgm:prSet presAssocID="{183E1A75-0BBB-4765-9984-21B29406F474}" presName="horzThree" presStyleCnt="0"/>
      <dgm:spPr/>
    </dgm:pt>
    <dgm:pt modelId="{697FA4B0-10C9-4C70-84C0-E81202658078}" type="pres">
      <dgm:prSet presAssocID="{00809FB2-695E-4A6E-8676-9944CC1174F9}" presName="sibSpaceTwo" presStyleCnt="0"/>
      <dgm:spPr/>
    </dgm:pt>
    <dgm:pt modelId="{7F838ADF-2048-4112-BE99-DDC838CB4BFA}" type="pres">
      <dgm:prSet presAssocID="{C1D37C42-5B50-44CE-A3C5-882E7E72F096}" presName="vertTwo" presStyleCnt="0"/>
      <dgm:spPr/>
    </dgm:pt>
    <dgm:pt modelId="{33E4E398-53A7-4C9D-96BD-4AB8CB6AC99A}" type="pres">
      <dgm:prSet presAssocID="{C1D37C42-5B50-44CE-A3C5-882E7E72F096}" presName="txTwo" presStyleLbl="node2" presStyleIdx="1" presStyleCnt="2" custLinFactY="100000" custLinFactNeighborX="-899" custLinFactNeighborY="107331">
        <dgm:presLayoutVars>
          <dgm:chPref val="3"/>
        </dgm:presLayoutVars>
      </dgm:prSet>
      <dgm:spPr/>
      <dgm:t>
        <a:bodyPr/>
        <a:lstStyle/>
        <a:p>
          <a:endParaRPr lang="ru-RU"/>
        </a:p>
      </dgm:t>
    </dgm:pt>
    <dgm:pt modelId="{6FCCDFF8-B917-4B09-8466-314C52D0DFDE}" type="pres">
      <dgm:prSet presAssocID="{C1D37C42-5B50-44CE-A3C5-882E7E72F096}" presName="parTransTwo" presStyleCnt="0"/>
      <dgm:spPr/>
    </dgm:pt>
    <dgm:pt modelId="{B5FDEA6F-56EC-450D-AD5E-A769D25CE9BB}" type="pres">
      <dgm:prSet presAssocID="{C1D37C42-5B50-44CE-A3C5-882E7E72F096}" presName="horzTwo" presStyleCnt="0"/>
      <dgm:spPr/>
    </dgm:pt>
    <dgm:pt modelId="{E25B379A-C84D-49EB-ABFA-CDE163771F21}" type="pres">
      <dgm:prSet presAssocID="{8E77229B-9524-46A4-A1B7-F4281982ED88}" presName="vertThree" presStyleCnt="0"/>
      <dgm:spPr/>
    </dgm:pt>
    <dgm:pt modelId="{8BB32834-5970-4D73-A6AF-5F0DF14E8B85}" type="pres">
      <dgm:prSet presAssocID="{8E77229B-9524-46A4-A1B7-F4281982ED88}" presName="txThree" presStyleLbl="node3" presStyleIdx="2" presStyleCnt="3" custLinFactY="9203" custLinFactNeighborX="-899" custLinFactNeighborY="100000">
        <dgm:presLayoutVars>
          <dgm:chPref val="3"/>
        </dgm:presLayoutVars>
      </dgm:prSet>
      <dgm:spPr/>
      <dgm:t>
        <a:bodyPr/>
        <a:lstStyle/>
        <a:p>
          <a:endParaRPr lang="ru-RU"/>
        </a:p>
      </dgm:t>
    </dgm:pt>
    <dgm:pt modelId="{3221D7D4-9D88-4B10-99EB-F3628DF2F73C}" type="pres">
      <dgm:prSet presAssocID="{8E77229B-9524-46A4-A1B7-F4281982ED88}" presName="horzThree" presStyleCnt="0"/>
      <dgm:spPr/>
    </dgm:pt>
  </dgm:ptLst>
  <dgm:cxnLst>
    <dgm:cxn modelId="{3ECBAD9D-5765-4C0D-9C77-8BAA81FCE874}" type="presOf" srcId="{1BBA1882-1E62-41C0-9066-C198016A4014}" destId="{BA2EBDD3-C460-4C7D-A174-916247CF2A3E}" srcOrd="0" destOrd="0" presId="urn:microsoft.com/office/officeart/2005/8/layout/architecture+Icon"/>
    <dgm:cxn modelId="{F0C8F610-8597-4357-A028-48CDB32339EE}" type="presOf" srcId="{898B9384-90F5-43C3-8A1B-F1DA83290D80}" destId="{D6CADDBF-C1C9-4C52-B4B0-79F0C1A2900C}" srcOrd="0" destOrd="0" presId="urn:microsoft.com/office/officeart/2005/8/layout/architecture+Icon"/>
    <dgm:cxn modelId="{E35A274E-068F-44C8-87E5-BDDE20737477}" type="presOf" srcId="{183E1A75-0BBB-4765-9984-21B29406F474}" destId="{91E5CA73-E309-4DD4-B47F-81C97DA58535}" srcOrd="0" destOrd="0" presId="urn:microsoft.com/office/officeart/2005/8/layout/architecture+Icon"/>
    <dgm:cxn modelId="{BB3B5B1C-2CBD-4641-9AF1-ABFA723062FD}" srcId="{3E4D8AE6-8621-4988-9137-E9D312F816A6}" destId="{86E380D3-6ED9-43B4-9CBD-D4A8C7EE664E}" srcOrd="0" destOrd="0" parTransId="{A8C1FEBD-93A1-4B8D-9660-EE9F209CDA9E}" sibTransId="{6232EDA3-1C47-43BF-B395-CA3873517805}"/>
    <dgm:cxn modelId="{A8BC51B2-8CA2-4E41-8697-8EDD17C3669C}" type="presOf" srcId="{3E4D8AE6-8621-4988-9137-E9D312F816A6}" destId="{D5F7560B-C414-428E-91FA-1F13083C0A00}" srcOrd="0" destOrd="0" presId="urn:microsoft.com/office/officeart/2005/8/layout/architecture+Icon"/>
    <dgm:cxn modelId="{1C451D2A-4344-4989-A408-B779A869DA67}" type="presOf" srcId="{8E77229B-9524-46A4-A1B7-F4281982ED88}" destId="{8BB32834-5970-4D73-A6AF-5F0DF14E8B85}" srcOrd="0" destOrd="0" presId="urn:microsoft.com/office/officeart/2005/8/layout/architecture+Icon"/>
    <dgm:cxn modelId="{C2D9E813-6E29-45D4-84C9-1D7E568DF99C}" srcId="{898B9384-90F5-43C3-8A1B-F1DA83290D80}" destId="{1BBA1882-1E62-41C0-9066-C198016A4014}" srcOrd="0" destOrd="0" parTransId="{8027B44A-13FD-47B2-8AE3-3B1568002A2B}" sibTransId="{DA8C42E9-CF93-4265-ACF9-0D7D4FA3ECF7}"/>
    <dgm:cxn modelId="{97E3D90E-0861-4BDB-AF78-0D2C69B01AD9}" srcId="{1BBA1882-1E62-41C0-9066-C198016A4014}" destId="{C1D37C42-5B50-44CE-A3C5-882E7E72F096}" srcOrd="1" destOrd="0" parTransId="{47EB5A91-9EA4-4B35-933E-B7D33254603F}" sibTransId="{42255CD4-14E3-4157-A316-BBE65078233D}"/>
    <dgm:cxn modelId="{C5FFC0AE-4A43-4CB7-823C-E542549447DB}" srcId="{3E4D8AE6-8621-4988-9137-E9D312F816A6}" destId="{183E1A75-0BBB-4765-9984-21B29406F474}" srcOrd="1" destOrd="0" parTransId="{88FAF4F1-80AB-465A-AC96-57077F2931B1}" sibTransId="{B4C4191B-6888-4543-827B-9BC810CD370C}"/>
    <dgm:cxn modelId="{EC971311-DAB3-4637-9DA3-90665881565D}" srcId="{C1D37C42-5B50-44CE-A3C5-882E7E72F096}" destId="{8E77229B-9524-46A4-A1B7-F4281982ED88}" srcOrd="0" destOrd="0" parTransId="{C2997DEB-EE7D-41E3-AC85-9AC85DBF9510}" sibTransId="{0F460A2B-0036-45DC-BBA6-14605EE1A7C2}"/>
    <dgm:cxn modelId="{5C10702C-69D7-43E7-BD2F-B7B8D72F9B46}" type="presOf" srcId="{86E380D3-6ED9-43B4-9CBD-D4A8C7EE664E}" destId="{A41B2ADE-4D48-493F-B660-B593872BA75D}" srcOrd="0" destOrd="0" presId="urn:microsoft.com/office/officeart/2005/8/layout/architecture+Icon"/>
    <dgm:cxn modelId="{E9D90F21-3608-4C06-978B-09F3FE48D03A}" type="presOf" srcId="{C1D37C42-5B50-44CE-A3C5-882E7E72F096}" destId="{33E4E398-53A7-4C9D-96BD-4AB8CB6AC99A}" srcOrd="0" destOrd="0" presId="urn:microsoft.com/office/officeart/2005/8/layout/architecture+Icon"/>
    <dgm:cxn modelId="{DC9B2E63-4E4E-4294-91F0-5C46AAD43CE7}" srcId="{1BBA1882-1E62-41C0-9066-C198016A4014}" destId="{3E4D8AE6-8621-4988-9137-E9D312F816A6}" srcOrd="0" destOrd="0" parTransId="{B85A5B04-D7A8-41DC-B881-6E92B4841881}" sibTransId="{00809FB2-695E-4A6E-8676-9944CC1174F9}"/>
    <dgm:cxn modelId="{E3A97985-7ABD-492B-A367-F78FD9206B3E}" type="presParOf" srcId="{D6CADDBF-C1C9-4C52-B4B0-79F0C1A2900C}" destId="{35F5F74D-4C7F-455A-8127-D291B55D66A8}" srcOrd="0" destOrd="0" presId="urn:microsoft.com/office/officeart/2005/8/layout/architecture+Icon"/>
    <dgm:cxn modelId="{76758755-289E-4EE4-8197-C71A982659EE}" type="presParOf" srcId="{35F5F74D-4C7F-455A-8127-D291B55D66A8}" destId="{BA2EBDD3-C460-4C7D-A174-916247CF2A3E}" srcOrd="0" destOrd="0" presId="urn:microsoft.com/office/officeart/2005/8/layout/architecture+Icon"/>
    <dgm:cxn modelId="{BD38F1AA-9E11-4158-84F9-7A71C6286EEB}" type="presParOf" srcId="{35F5F74D-4C7F-455A-8127-D291B55D66A8}" destId="{C711D35A-C3AA-40CB-8FA2-D67C08074916}" srcOrd="1" destOrd="0" presId="urn:microsoft.com/office/officeart/2005/8/layout/architecture+Icon"/>
    <dgm:cxn modelId="{52393F6E-827A-48C2-9029-C88157D2BF9B}" type="presParOf" srcId="{35F5F74D-4C7F-455A-8127-D291B55D66A8}" destId="{FA9EB14E-A20C-49C1-8968-F2601AFAE351}" srcOrd="2" destOrd="0" presId="urn:microsoft.com/office/officeart/2005/8/layout/architecture+Icon"/>
    <dgm:cxn modelId="{978FEE32-06A8-45D3-A216-9B8099E57923}" type="presParOf" srcId="{FA9EB14E-A20C-49C1-8968-F2601AFAE351}" destId="{01FBEA16-F325-43A9-B3AD-DE22D8868003}" srcOrd="0" destOrd="0" presId="urn:microsoft.com/office/officeart/2005/8/layout/architecture+Icon"/>
    <dgm:cxn modelId="{34CB8C60-809F-449C-8D06-D72557A95220}" type="presParOf" srcId="{01FBEA16-F325-43A9-B3AD-DE22D8868003}" destId="{D5F7560B-C414-428E-91FA-1F13083C0A00}" srcOrd="0" destOrd="0" presId="urn:microsoft.com/office/officeart/2005/8/layout/architecture+Icon"/>
    <dgm:cxn modelId="{E215AB10-B295-4442-B609-D5EBD99FA845}" type="presParOf" srcId="{01FBEA16-F325-43A9-B3AD-DE22D8868003}" destId="{857F01B3-DBAE-4C64-8C27-D7C46400AB37}" srcOrd="1" destOrd="0" presId="urn:microsoft.com/office/officeart/2005/8/layout/architecture+Icon"/>
    <dgm:cxn modelId="{D7CA1B3E-6048-4A71-91CF-28C9F0322003}" type="presParOf" srcId="{01FBEA16-F325-43A9-B3AD-DE22D8868003}" destId="{8A9EF947-AE79-4CF1-B698-DBBF145EC1C0}" srcOrd="2" destOrd="0" presId="urn:microsoft.com/office/officeart/2005/8/layout/architecture+Icon"/>
    <dgm:cxn modelId="{14CC1C36-F376-4047-84CD-6812559DA91D}" type="presParOf" srcId="{8A9EF947-AE79-4CF1-B698-DBBF145EC1C0}" destId="{77828E1B-C8E0-4C13-890A-1BEA7AF80883}" srcOrd="0" destOrd="0" presId="urn:microsoft.com/office/officeart/2005/8/layout/architecture+Icon"/>
    <dgm:cxn modelId="{62309C6F-A4F0-4B2F-A09C-93ABAD9621D6}" type="presParOf" srcId="{77828E1B-C8E0-4C13-890A-1BEA7AF80883}" destId="{A41B2ADE-4D48-493F-B660-B593872BA75D}" srcOrd="0" destOrd="0" presId="urn:microsoft.com/office/officeart/2005/8/layout/architecture+Icon"/>
    <dgm:cxn modelId="{0D6949E8-7296-4D6E-9E6F-425404CECB9A}" type="presParOf" srcId="{77828E1B-C8E0-4C13-890A-1BEA7AF80883}" destId="{65D6E5D3-2431-477D-B256-6555D937F401}" srcOrd="1" destOrd="0" presId="urn:microsoft.com/office/officeart/2005/8/layout/architecture+Icon"/>
    <dgm:cxn modelId="{F25DFF26-99D3-4D8F-B78E-F2EE5D022832}" type="presParOf" srcId="{8A9EF947-AE79-4CF1-B698-DBBF145EC1C0}" destId="{C6BFC705-10D0-4FAA-B4A6-C039A6E72655}" srcOrd="1" destOrd="0" presId="urn:microsoft.com/office/officeart/2005/8/layout/architecture+Icon"/>
    <dgm:cxn modelId="{743AB951-0F80-441C-85B3-4CD7265E5D62}" type="presParOf" srcId="{8A9EF947-AE79-4CF1-B698-DBBF145EC1C0}" destId="{0DB26A37-F918-48E8-955B-04D52F278B3C}" srcOrd="2" destOrd="0" presId="urn:microsoft.com/office/officeart/2005/8/layout/architecture+Icon"/>
    <dgm:cxn modelId="{FDC131EC-C1C9-4EC5-A532-B17B9B6135CA}" type="presParOf" srcId="{0DB26A37-F918-48E8-955B-04D52F278B3C}" destId="{91E5CA73-E309-4DD4-B47F-81C97DA58535}" srcOrd="0" destOrd="0" presId="urn:microsoft.com/office/officeart/2005/8/layout/architecture+Icon"/>
    <dgm:cxn modelId="{07380A75-5A0A-49AB-9165-29309628CB58}" type="presParOf" srcId="{0DB26A37-F918-48E8-955B-04D52F278B3C}" destId="{6CFDEDDF-8113-41EE-AA67-379CE1F8D140}" srcOrd="1" destOrd="0" presId="urn:microsoft.com/office/officeart/2005/8/layout/architecture+Icon"/>
    <dgm:cxn modelId="{5DEFBB31-08B8-4D59-A0D0-BFAF575656CC}" type="presParOf" srcId="{FA9EB14E-A20C-49C1-8968-F2601AFAE351}" destId="{697FA4B0-10C9-4C70-84C0-E81202658078}" srcOrd="1" destOrd="0" presId="urn:microsoft.com/office/officeart/2005/8/layout/architecture+Icon"/>
    <dgm:cxn modelId="{5AEE98E6-F0B8-4698-93E0-6974497885F2}" type="presParOf" srcId="{FA9EB14E-A20C-49C1-8968-F2601AFAE351}" destId="{7F838ADF-2048-4112-BE99-DDC838CB4BFA}" srcOrd="2" destOrd="0" presId="urn:microsoft.com/office/officeart/2005/8/layout/architecture+Icon"/>
    <dgm:cxn modelId="{11CEA337-5C1D-4BEA-A42E-389E9B187866}" type="presParOf" srcId="{7F838ADF-2048-4112-BE99-DDC838CB4BFA}" destId="{33E4E398-53A7-4C9D-96BD-4AB8CB6AC99A}" srcOrd="0" destOrd="0" presId="urn:microsoft.com/office/officeart/2005/8/layout/architecture+Icon"/>
    <dgm:cxn modelId="{CCC791BD-F670-4031-B053-D2F241B40853}" type="presParOf" srcId="{7F838ADF-2048-4112-BE99-DDC838CB4BFA}" destId="{6FCCDFF8-B917-4B09-8466-314C52D0DFDE}" srcOrd="1" destOrd="0" presId="urn:microsoft.com/office/officeart/2005/8/layout/architecture+Icon"/>
    <dgm:cxn modelId="{A430BC95-2196-40B4-B247-3C2B2EEEC3B0}" type="presParOf" srcId="{7F838ADF-2048-4112-BE99-DDC838CB4BFA}" destId="{B5FDEA6F-56EC-450D-AD5E-A769D25CE9BB}" srcOrd="2" destOrd="0" presId="urn:microsoft.com/office/officeart/2005/8/layout/architecture+Icon"/>
    <dgm:cxn modelId="{65FED14A-86FA-4DE8-9E21-C9981038F210}" type="presParOf" srcId="{B5FDEA6F-56EC-450D-AD5E-A769D25CE9BB}" destId="{E25B379A-C84D-49EB-ABFA-CDE163771F21}" srcOrd="0" destOrd="0" presId="urn:microsoft.com/office/officeart/2005/8/layout/architecture+Icon"/>
    <dgm:cxn modelId="{D0968473-C7E3-4E22-BD6F-A516AC1F71AD}" type="presParOf" srcId="{E25B379A-C84D-49EB-ABFA-CDE163771F21}" destId="{8BB32834-5970-4D73-A6AF-5F0DF14E8B85}" srcOrd="0" destOrd="0" presId="urn:microsoft.com/office/officeart/2005/8/layout/architecture+Icon"/>
    <dgm:cxn modelId="{257FD360-D12B-4F32-A67E-DFD8FDEC7D61}" type="presParOf" srcId="{E25B379A-C84D-49EB-ABFA-CDE163771F21}" destId="{3221D7D4-9D88-4B10-99EB-F3628DF2F73C}" srcOrd="1" destOrd="0" presId="urn:microsoft.com/office/officeart/2005/8/layout/architecture+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chitecture+Icon">
  <dgm:title val="Макет ''Архитектура''"/>
  <dgm:desc val="Служит для отображения иерархических отношений, которые строятся снизу вверх. Этот макет хорошо подходит для показа архитектурных компонентов или объектов, построенных на базе других объектов."/>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A24E70A2-3DF3-4137-AEA3-623265D7D20F}" type="datetimeFigureOut">
              <a:rPr lang="ru-RU" smtClean="0"/>
              <a:t>07.04.2021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24E70A2-3DF3-4137-AEA3-623265D7D20F}" type="datetimeFigureOut">
              <a:rPr lang="ru-RU" smtClean="0"/>
              <a:t>07.04.2021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24E70A2-3DF3-4137-AEA3-623265D7D20F}" type="datetimeFigureOut">
              <a:rPr lang="ru-RU" smtClean="0"/>
              <a:t>07.04.2021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24E70A2-3DF3-4137-AEA3-623265D7D20F}" type="datetimeFigureOut">
              <a:rPr lang="ru-RU" smtClean="0"/>
              <a:t>07.04.2021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A24E70A2-3DF3-4137-AEA3-623265D7D20F}" type="datetimeFigureOut">
              <a:rPr lang="ru-RU" smtClean="0"/>
              <a:t>07.04.2021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A24E70A2-3DF3-4137-AEA3-623265D7D20F}" type="datetimeFigureOut">
              <a:rPr lang="ru-RU" smtClean="0"/>
              <a:t>07.04.2021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AD4AE7B-A598-4651-A60F-F513D62AA838}"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24E70A2-3DF3-4137-AEA3-623265D7D20F}" type="datetimeFigureOut">
              <a:rPr lang="ru-RU" smtClean="0"/>
              <a:t>07.04.2021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A24E70A2-3DF3-4137-AEA3-623265D7D20F}" type="datetimeFigureOut">
              <a:rPr lang="ru-RU" smtClean="0"/>
              <a:t>07.04.2021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4E70A2-3DF3-4137-AEA3-623265D7D20F}" type="datetimeFigureOut">
              <a:rPr lang="ru-RU" smtClean="0"/>
              <a:t>07.04.2021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A24E70A2-3DF3-4137-AEA3-623265D7D20F}" type="datetimeFigureOut">
              <a:rPr lang="ru-RU" smtClean="0"/>
              <a:t>07.04.2021</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AD4AE7B-A598-4651-A60F-F513D62AA83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24E70A2-3DF3-4137-AEA3-623265D7D20F}" type="datetimeFigureOut">
              <a:rPr lang="ru-RU" smtClean="0"/>
              <a:t>07.04.2021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AD4AE7B-A598-4651-A60F-F513D62AA838}"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A24E70A2-3DF3-4137-AEA3-623265D7D20F}" type="datetimeFigureOut">
              <a:rPr lang="ru-RU" smtClean="0"/>
              <a:t>07.04.2021</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AD4AE7B-A598-4651-A60F-F513D62AA83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6.xml"/><Relationship Id="rId4" Type="http://schemas.openxmlformats.org/officeDocument/2006/relationships/image" Target="../media/image135.jpeg"/></Relationships>
</file>

<file path=ppt/slides/_rels/slide10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138.gif"/><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41.emf"/><Relationship Id="rId2" Type="http://schemas.openxmlformats.org/officeDocument/2006/relationships/image" Target="../media/image140.emf"/><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image" Target="../media/image142.emf"/><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10.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6.xml"/><Relationship Id="rId5" Type="http://schemas.openxmlformats.org/officeDocument/2006/relationships/image" Target="../media/image157.jpeg"/><Relationship Id="rId4" Type="http://schemas.openxmlformats.org/officeDocument/2006/relationships/image" Target="../media/image156.jpeg"/></Relationships>
</file>

<file path=ppt/slides/_rels/slide117.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png"/><Relationship Id="rId1" Type="http://schemas.openxmlformats.org/officeDocument/2006/relationships/slideLayout" Target="../slideLayouts/slideLayout6.xml"/><Relationship Id="rId4" Type="http://schemas.openxmlformats.org/officeDocument/2006/relationships/image" Target="../media/image163.jpeg"/></Relationships>
</file>

<file path=ppt/slides/_rels/slide121.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slideLayout" Target="../slideLayouts/slideLayout6.xml"/><Relationship Id="rId4" Type="http://schemas.openxmlformats.org/officeDocument/2006/relationships/image" Target="../media/image166.jpeg"/></Relationships>
</file>

<file path=ppt/slides/_rels/slide122.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6.xml"/><Relationship Id="rId4" Type="http://schemas.openxmlformats.org/officeDocument/2006/relationships/image" Target="../media/image169.jpeg"/></Relationships>
</file>

<file path=ppt/slides/_rels/slide123.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6.xml"/><Relationship Id="rId4" Type="http://schemas.openxmlformats.org/officeDocument/2006/relationships/image" Target="../media/image172.png"/></Relationships>
</file>

<file path=ppt/slides/_rels/slide124.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jpeg"/><Relationship Id="rId1" Type="http://schemas.openxmlformats.org/officeDocument/2006/relationships/slideLayout" Target="../slideLayouts/slideLayout6.xml"/><Relationship Id="rId5" Type="http://schemas.openxmlformats.org/officeDocument/2006/relationships/image" Target="../media/image178.jpeg"/><Relationship Id="rId4" Type="http://schemas.openxmlformats.org/officeDocument/2006/relationships/image" Target="../media/image177.jpeg"/></Relationships>
</file>

<file path=ppt/slides/_rels/slide126.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179.jpe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6.xml"/><Relationship Id="rId4" Type="http://schemas.openxmlformats.org/officeDocument/2006/relationships/image" Target="../media/image183.jpeg"/></Relationships>
</file>

<file path=ppt/slides/_rels/slide128.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slideLayout" Target="../slideLayouts/slideLayout6.xml"/><Relationship Id="rId4" Type="http://schemas.openxmlformats.org/officeDocument/2006/relationships/image" Target="../media/image186.png"/></Relationships>
</file>

<file path=ppt/slides/_rels/slide129.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png"/><Relationship Id="rId1" Type="http://schemas.openxmlformats.org/officeDocument/2006/relationships/slideLayout" Target="../slideLayouts/slideLayout6.xml"/><Relationship Id="rId4" Type="http://schemas.openxmlformats.org/officeDocument/2006/relationships/image" Target="../media/image191.jpeg"/></Relationships>
</file>

<file path=ppt/slides/_rels/slide131.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image" Target="../media/image203.jpe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image" Target="../media/image206.jpeg"/><Relationship Id="rId1" Type="http://schemas.openxmlformats.org/officeDocument/2006/relationships/slideLayout" Target="../slideLayouts/slideLayout6.xml"/><Relationship Id="rId5" Type="http://schemas.openxmlformats.org/officeDocument/2006/relationships/image" Target="../media/image209.jpeg"/><Relationship Id="rId4" Type="http://schemas.openxmlformats.org/officeDocument/2006/relationships/image" Target="../media/image208.jpeg"/></Relationships>
</file>

<file path=ppt/slides/_rels/slide145.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214.gif"/><Relationship Id="rId2" Type="http://schemas.openxmlformats.org/officeDocument/2006/relationships/image" Target="../media/image213.png"/><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png"/><Relationship Id="rId1" Type="http://schemas.openxmlformats.org/officeDocument/2006/relationships/slideLayout" Target="../slideLayouts/slideLayout6.xml"/><Relationship Id="rId4" Type="http://schemas.openxmlformats.org/officeDocument/2006/relationships/image" Target="../media/image2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image" Target="../media/image218.jpeg"/><Relationship Id="rId1" Type="http://schemas.openxmlformats.org/officeDocument/2006/relationships/slideLayout" Target="../slideLayouts/slideLayout6.xml"/><Relationship Id="rId5" Type="http://schemas.openxmlformats.org/officeDocument/2006/relationships/image" Target="../media/image221.jpeg"/><Relationship Id="rId4" Type="http://schemas.openxmlformats.org/officeDocument/2006/relationships/image" Target="../media/image220.jpeg"/></Relationships>
</file>

<file path=ppt/slides/_rels/slide151.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image" Target="../media/image223.jpeg"/><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image" Target="../media/image226.jpeg"/><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229.jpeg"/><Relationship Id="rId2" Type="http://schemas.openxmlformats.org/officeDocument/2006/relationships/image" Target="../media/image228.jpeg"/><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image" Target="../media/image230.jpe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image" Target="../media/image232.jpeg"/><Relationship Id="rId1" Type="http://schemas.openxmlformats.org/officeDocument/2006/relationships/slideLayout" Target="../slideLayouts/slideLayout6.xml"/><Relationship Id="rId4" Type="http://schemas.openxmlformats.org/officeDocument/2006/relationships/image" Target="../media/image234.jpeg"/></Relationships>
</file>

<file path=ppt/slides/_rels/slide159.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0.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37.jpeg"/><Relationship Id="rId1" Type="http://schemas.openxmlformats.org/officeDocument/2006/relationships/slideLayout" Target="../slideLayouts/slideLayout6.xml"/><Relationship Id="rId4" Type="http://schemas.openxmlformats.org/officeDocument/2006/relationships/image" Target="../media/image239.jpeg"/></Relationships>
</file>

<file path=ppt/slides/_rels/slide161.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40.gif"/><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243.jpeg"/><Relationship Id="rId2" Type="http://schemas.openxmlformats.org/officeDocument/2006/relationships/image" Target="../media/image242.gif"/><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243.jpeg"/><Relationship Id="rId2" Type="http://schemas.openxmlformats.org/officeDocument/2006/relationships/image" Target="../media/image244.jpeg"/><Relationship Id="rId1" Type="http://schemas.openxmlformats.org/officeDocument/2006/relationships/slideLayout" Target="../slideLayouts/slideLayout6.xml"/><Relationship Id="rId4" Type="http://schemas.openxmlformats.org/officeDocument/2006/relationships/image" Target="../media/image245.jpeg"/></Relationships>
</file>

<file path=ppt/slides/_rels/slide164.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image" Target="../media/image246.jpeg"/><Relationship Id="rId1" Type="http://schemas.openxmlformats.org/officeDocument/2006/relationships/slideLayout" Target="../slideLayouts/slideLayout6.xml"/><Relationship Id="rId5" Type="http://schemas.openxmlformats.org/officeDocument/2006/relationships/image" Target="../media/image249.jpeg"/><Relationship Id="rId4" Type="http://schemas.openxmlformats.org/officeDocument/2006/relationships/image" Target="../media/image248.jpeg"/></Relationships>
</file>

<file path=ppt/slides/_rels/slide165.xml.rels><?xml version="1.0" encoding="UTF-8" standalone="yes"?>
<Relationships xmlns="http://schemas.openxmlformats.org/package/2006/relationships"><Relationship Id="rId2" Type="http://schemas.openxmlformats.org/officeDocument/2006/relationships/image" Target="../media/image250.jpeg"/><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252.gif"/><Relationship Id="rId2" Type="http://schemas.openxmlformats.org/officeDocument/2006/relationships/image" Target="../media/image251.jpeg"/><Relationship Id="rId1" Type="http://schemas.openxmlformats.org/officeDocument/2006/relationships/slideLayout" Target="../slideLayouts/slideLayout6.xml"/><Relationship Id="rId4" Type="http://schemas.openxmlformats.org/officeDocument/2006/relationships/image" Target="../media/image253.gif"/></Relationships>
</file>

<file path=ppt/slides/_rels/slide167.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image" Target="../media/image254.jpeg"/><Relationship Id="rId1" Type="http://schemas.openxmlformats.org/officeDocument/2006/relationships/slideLayout" Target="../slideLayouts/slideLayout6.xml"/><Relationship Id="rId5" Type="http://schemas.openxmlformats.org/officeDocument/2006/relationships/image" Target="../media/image257.jpeg"/><Relationship Id="rId4" Type="http://schemas.openxmlformats.org/officeDocument/2006/relationships/image" Target="../media/image256.jpeg"/></Relationships>
</file>

<file path=ppt/slides/_rels/slide168.xml.rels><?xml version="1.0" encoding="UTF-8" standalone="yes"?>
<Relationships xmlns="http://schemas.openxmlformats.org/package/2006/relationships"><Relationship Id="rId2" Type="http://schemas.openxmlformats.org/officeDocument/2006/relationships/image" Target="../media/image258.jpeg"/><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image" Target="../media/image25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image" Target="../media/image260.jpeg"/><Relationship Id="rId1" Type="http://schemas.openxmlformats.org/officeDocument/2006/relationships/slideLayout" Target="../slideLayouts/slideLayout6.xml"/><Relationship Id="rId6" Type="http://schemas.openxmlformats.org/officeDocument/2006/relationships/image" Target="../media/image264.jpeg"/><Relationship Id="rId5" Type="http://schemas.openxmlformats.org/officeDocument/2006/relationships/image" Target="../media/image263.jpeg"/><Relationship Id="rId4" Type="http://schemas.openxmlformats.org/officeDocument/2006/relationships/image" Target="../media/image262.jpeg"/></Relationships>
</file>

<file path=ppt/slides/_rels/slide171.xml.rels><?xml version="1.0" encoding="UTF-8" standalone="yes"?>
<Relationships xmlns="http://schemas.openxmlformats.org/package/2006/relationships"><Relationship Id="rId3" Type="http://schemas.openxmlformats.org/officeDocument/2006/relationships/image" Target="../media/image266.jpeg"/><Relationship Id="rId2" Type="http://schemas.openxmlformats.org/officeDocument/2006/relationships/image" Target="../media/image265.jpeg"/><Relationship Id="rId1" Type="http://schemas.openxmlformats.org/officeDocument/2006/relationships/slideLayout" Target="../slideLayouts/slideLayout6.xml"/><Relationship Id="rId5" Type="http://schemas.openxmlformats.org/officeDocument/2006/relationships/image" Target="../media/image268.jpeg"/><Relationship Id="rId4" Type="http://schemas.openxmlformats.org/officeDocument/2006/relationships/image" Target="../media/image267.jpeg"/></Relationships>
</file>

<file path=ppt/slides/_rels/slide172.xml.rels><?xml version="1.0" encoding="UTF-8" standalone="yes"?>
<Relationships xmlns="http://schemas.openxmlformats.org/package/2006/relationships"><Relationship Id="rId2" Type="http://schemas.openxmlformats.org/officeDocument/2006/relationships/image" Target="../media/image269.jpeg"/><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271.jpeg"/><Relationship Id="rId2" Type="http://schemas.openxmlformats.org/officeDocument/2006/relationships/image" Target="../media/image270.jpeg"/><Relationship Id="rId1" Type="http://schemas.openxmlformats.org/officeDocument/2006/relationships/slideLayout" Target="../slideLayouts/slideLayout6.xml"/><Relationship Id="rId5" Type="http://schemas.openxmlformats.org/officeDocument/2006/relationships/image" Target="../media/image273.jpeg"/><Relationship Id="rId4" Type="http://schemas.openxmlformats.org/officeDocument/2006/relationships/image" Target="../media/image272.jpeg"/></Relationships>
</file>

<file path=ppt/slides/_rels/slide174.xml.rels><?xml version="1.0" encoding="UTF-8" standalone="yes"?>
<Relationships xmlns="http://schemas.openxmlformats.org/package/2006/relationships"><Relationship Id="rId2" Type="http://schemas.openxmlformats.org/officeDocument/2006/relationships/image" Target="../media/image274.jpeg"/><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2" Type="http://schemas.openxmlformats.org/officeDocument/2006/relationships/image" Target="../media/image27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opalubka-expert.ru/ustrojstvo-opalubki-monolitnyx-sten/ustrojstvo-opalubki-monolitnyx-sten2/"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opalubka-expert.ru/ustrojstvo-opalubki-monolitnyx-sten/ustrojstvo-opalubki-monolitnyx-sten3/" TargetMode="Externa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hyperlink" Target="http://opalubka-expert.ru/ustrojstvo-opalubki-monolitnyx-sten/ustrojstvo-opalubki-monolitnyx-sten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opalubka-expert.ru/wp-content/uploads/2016/06/square-formwork-1.jpe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opalubka-expert.ru/wp-content/uploads/2016/06/sqare2.jpg"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opalubka-expert.ru/wp-content/uploads/2016/12/%D0%A4%D0%B8%D0%BA%D1%81%D0%B0%D1%82%D0%BE%D1%80%D1%8B-%D0%B0%D1%80%D0%BC%D0%B0%D1%82%D1%83%D1%80%D1%8B-%D0%B4%D0%BB%D1%8F-%D0%BE%D0%BF%D0%B0%D0%BB%D1%83%D0%B1%D0%BA%D0%B81.jpg"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7.jpeg"/><Relationship Id="rId2" Type="http://schemas.openxmlformats.org/officeDocument/2006/relationships/hyperlink" Target="http://opalubka-expert.ru/wp-content/uploads/2016/12/%D0%A3%D1%81%D1%82%D1%80%D0%BE%D0%B9%D1%81%D1%82%D0%B2%D0%BE-%D0%BE%D0%BF%D0%B0%D0%BB%D1%83%D0%B1%D0%BA%D0%B8-%D0%BC%D0%BE%D0%BD%D0%BE%D0%BB%D0%B8%D1%82%D0%BD%D1%8B%D1%85-%D1%81%D1%82%D0%B5%D0%BD7.jpg" TargetMode="External"/><Relationship Id="rId1" Type="http://schemas.openxmlformats.org/officeDocument/2006/relationships/slideLayout" Target="../slideLayouts/slideLayout2.xml"/><Relationship Id="rId6" Type="http://schemas.openxmlformats.org/officeDocument/2006/relationships/hyperlink" Target="http://opalubka-expert.ru/wp-content/uploads/2016/12/%D1%80%D0%B0%D1%81%D1%81%D1%82%D0%BE%D1%8F%D0%BD%D0%B8%D0%B5-%D0%BE%D1%82-%D0%B0%D1%80%D0%BC%D0%B0%D1%82%D1%83%D1%80%D1%8B-%D0%B4%D0%BE-%D0%BE%D0%BF%D0%B0%D0%BB%D1%83%D0%B1%D0%BA%D0%B8-3.jpg" TargetMode="External"/><Relationship Id="rId5" Type="http://schemas.openxmlformats.org/officeDocument/2006/relationships/image" Target="../media/image66.jpeg"/><Relationship Id="rId4" Type="http://schemas.openxmlformats.org/officeDocument/2006/relationships/hyperlink" Target="http://opalubka-expert.ru/wp-content/uploads/2016/12/%D0%A0%D0%B0%D1%81%D1%81%D1%82%D0%BE%D1%8F%D0%BD%D0%B8%D0%B5-%D0%BE%D1%82-%D0%B0%D1%80%D0%BC%D0%B0%D1%82%D1%83%D1%80%D1%8B-%D0%B4%D0%BE-%D0%BE%D0%BF%D0%B0%D0%BB%D1%83%D0%B1%D0%BA%D0%B8-1.jpg"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6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gif"/></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png"/><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8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8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image" Target="../media/image106.jpe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110.jpeg"/><Relationship Id="rId7" Type="http://schemas.openxmlformats.org/officeDocument/2006/relationships/image" Target="../media/image114.jpeg"/><Relationship Id="rId2" Type="http://schemas.openxmlformats.org/officeDocument/2006/relationships/image" Target="../media/image109.jpeg"/><Relationship Id="rId1" Type="http://schemas.openxmlformats.org/officeDocument/2006/relationships/slideLayout" Target="../slideLayouts/slideLayout6.xml"/><Relationship Id="rId6" Type="http://schemas.openxmlformats.org/officeDocument/2006/relationships/image" Target="../media/image113.jpeg"/><Relationship Id="rId5" Type="http://schemas.openxmlformats.org/officeDocument/2006/relationships/image" Target="../media/image112.jpeg"/><Relationship Id="rId10" Type="http://schemas.openxmlformats.org/officeDocument/2006/relationships/image" Target="../media/image117.jpeg"/><Relationship Id="rId4" Type="http://schemas.openxmlformats.org/officeDocument/2006/relationships/image" Target="../media/image111.jpeg"/><Relationship Id="rId9" Type="http://schemas.openxmlformats.org/officeDocument/2006/relationships/image" Target="../media/image116.jpeg"/></Relationships>
</file>

<file path=ppt/slides/_rels/slide87.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Технологические процессы в строительстве</a:t>
            </a:r>
            <a:endParaRPr lang="ru-RU" dirty="0"/>
          </a:p>
        </p:txBody>
      </p:sp>
      <p:sp>
        <p:nvSpPr>
          <p:cNvPr id="3" name="Объект 2"/>
          <p:cNvSpPr>
            <a:spLocks noGrp="1"/>
          </p:cNvSpPr>
          <p:nvPr>
            <p:ph idx="1"/>
          </p:nvPr>
        </p:nvSpPr>
        <p:spPr>
          <a:xfrm>
            <a:off x="755576" y="1628800"/>
            <a:ext cx="7520940" cy="3579849"/>
          </a:xfrm>
        </p:spPr>
        <p:txBody>
          <a:bodyPr>
            <a:normAutofit/>
          </a:bodyPr>
          <a:lstStyle/>
          <a:p>
            <a:r>
              <a:rPr lang="ru-RU" dirty="0" smtClean="0"/>
              <a:t>Демонстрационный материал к курсу лекций </a:t>
            </a:r>
          </a:p>
          <a:p>
            <a:r>
              <a:rPr lang="ru-RU" dirty="0" smtClean="0"/>
              <a:t>для специальности 08.03.01 Строительство</a:t>
            </a:r>
          </a:p>
          <a:p>
            <a:endParaRPr lang="ru-RU" dirty="0" smtClean="0"/>
          </a:p>
          <a:p>
            <a:endParaRPr lang="ru-RU" dirty="0"/>
          </a:p>
          <a:p>
            <a:r>
              <a:rPr lang="ru-RU" dirty="0" smtClean="0"/>
              <a:t>Автор: Иванчук Елена Валентиновна</a:t>
            </a:r>
          </a:p>
          <a:p>
            <a:r>
              <a:rPr lang="ru-RU" dirty="0" smtClean="0"/>
              <a:t>кандидат технических наук</a:t>
            </a:r>
          </a:p>
          <a:p>
            <a:endParaRPr lang="ru-RU" dirty="0"/>
          </a:p>
          <a:p>
            <a:endParaRPr lang="ru-RU" dirty="0" smtClean="0"/>
          </a:p>
          <a:p>
            <a:endParaRPr lang="ru-RU" dirty="0"/>
          </a:p>
          <a:p>
            <a:r>
              <a:rPr lang="ru-RU" dirty="0" smtClean="0"/>
              <a:t>Ростов-на-Дону, 2019</a:t>
            </a:r>
            <a:endParaRPr lang="ru-RU" dirty="0"/>
          </a:p>
        </p:txBody>
      </p:sp>
    </p:spTree>
    <p:extLst>
      <p:ext uri="{BB962C8B-B14F-4D97-AF65-F5344CB8AC3E}">
        <p14:creationId xmlns:p14="http://schemas.microsoft.com/office/powerpoint/2010/main" val="40254529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МАТЕРИАЛЬНЫЕ ЭЛЕМЕНТЫ СТРОИТЕЛЬНЫХ ПРОЦЕССОВ</a:t>
            </a:r>
            <a:endParaRPr lang="ru-RU" dirty="0"/>
          </a:p>
        </p:txBody>
      </p:sp>
      <p:sp>
        <p:nvSpPr>
          <p:cNvPr id="3" name="Объект 2"/>
          <p:cNvSpPr>
            <a:spLocks noGrp="1"/>
          </p:cNvSpPr>
          <p:nvPr>
            <p:ph idx="1"/>
          </p:nvPr>
        </p:nvSpPr>
        <p:spPr/>
        <p:txBody>
          <a:bodyPr>
            <a:noAutofit/>
          </a:bodyPr>
          <a:lstStyle/>
          <a:p>
            <a:r>
              <a:rPr lang="ru-RU" sz="1800" dirty="0"/>
              <a:t>Строительные материалы </a:t>
            </a:r>
            <a:r>
              <a:rPr lang="ru-RU" b="0" dirty="0"/>
              <a:t>разделяют на </a:t>
            </a:r>
            <a:r>
              <a:rPr lang="ru-RU" i="1" dirty="0"/>
              <a:t>природные (естественные</a:t>
            </a:r>
            <a:r>
              <a:rPr lang="ru-RU" b="0" dirty="0"/>
              <a:t>) и </a:t>
            </a:r>
            <a:r>
              <a:rPr lang="ru-RU" i="1" dirty="0"/>
              <a:t>искусственные</a:t>
            </a:r>
            <a:r>
              <a:rPr lang="ru-RU" b="0" dirty="0"/>
              <a:t>. К первой группе относят круглый лес, пиломатериалы, каменные плотные и рыхлые горные породы (естественный камень, гравий, песок, глина) и др. К искусственным материалам относят вяжущие вещества (цемент, известь), искусственные камни (кирпич), керамические плитки, синтетические краски и лаки, строительные металлы, тепло- и гидроизоляционные материалы и др.</a:t>
            </a:r>
          </a:p>
          <a:p>
            <a:r>
              <a:rPr lang="ru-RU" b="0" dirty="0"/>
              <a:t>Строительные материалы имеют, как правило, устойчивые товарные свойства и изготовляются промышленными предприятиями без учета конкретной продукции, для производства которой они будут применены.</a:t>
            </a:r>
          </a:p>
          <a:p>
            <a:r>
              <a:rPr lang="ru-RU" b="0" dirty="0"/>
              <a:t>К </a:t>
            </a:r>
            <a:r>
              <a:rPr lang="ru-RU" sz="1800" dirty="0"/>
              <a:t>полуфабрикатам</a:t>
            </a:r>
            <a:r>
              <a:rPr lang="ru-RU" b="0" dirty="0"/>
              <a:t> относятся бетонная, асфальтовая и другие растворные смеси, характерным для которых обычно является необходимость употребления «в дело» через короткий период времени после приготовления. Поэтому полуфабрикаты не имеют устойчивых товарных свойств, они тесно связаны с конкретной строительной продукцией.</a:t>
            </a:r>
          </a:p>
          <a:p>
            <a:r>
              <a:rPr lang="ru-RU" b="0" dirty="0"/>
              <a:t>К </a:t>
            </a:r>
            <a:r>
              <a:rPr lang="ru-RU" sz="1800" dirty="0"/>
              <a:t>деталям и изделиям </a:t>
            </a:r>
            <a:r>
              <a:rPr lang="ru-RU" b="0" dirty="0"/>
              <a:t>относятся заранее изготовленные и монтируемые элементы, например двери, оконные переплеты и коробки, балки, фермы, стеновые панели, плиты перекрытий и покрытий, санитарно-технические кабины, блок-комнаты и др.</a:t>
            </a:r>
          </a:p>
          <a:p>
            <a:endParaRPr lang="ru-RU" b="0" dirty="0"/>
          </a:p>
        </p:txBody>
      </p:sp>
    </p:spTree>
    <p:extLst>
      <p:ext uri="{BB962C8B-B14F-4D97-AF65-F5344CB8AC3E}">
        <p14:creationId xmlns:p14="http://schemas.microsoft.com/office/powerpoint/2010/main" val="76408233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descr="отвал прицепных грейдеро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205" y="3068960"/>
            <a:ext cx="2705100"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a:t>Возведение насыпи грейдером</a:t>
            </a:r>
          </a:p>
        </p:txBody>
      </p:sp>
      <p:pic>
        <p:nvPicPr>
          <p:cNvPr id="67586" name="Picture 2" descr="http://svaika.ru/images/tsp/2/1_clip_image002_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46469"/>
            <a:ext cx="7387322" cy="196837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2564904"/>
            <a:ext cx="4608512" cy="307777"/>
          </a:xfrm>
          <a:prstGeom prst="rect">
            <a:avLst/>
          </a:prstGeom>
        </p:spPr>
        <p:txBody>
          <a:bodyPr wrap="square">
            <a:spAutoFit/>
          </a:bodyPr>
          <a:lstStyle/>
          <a:p>
            <a:r>
              <a:rPr lang="ru-RU" sz="1400" i="1" dirty="0"/>
              <a:t>1, 2, 3, 4...11</a:t>
            </a:r>
            <a:r>
              <a:rPr lang="ru-RU" sz="1400" dirty="0"/>
              <a:t> - последовательность проходки грейдера</a:t>
            </a:r>
          </a:p>
        </p:txBody>
      </p:sp>
      <p:sp>
        <p:nvSpPr>
          <p:cNvPr id="4" name="Прямоугольник 3"/>
          <p:cNvSpPr/>
          <p:nvPr/>
        </p:nvSpPr>
        <p:spPr>
          <a:xfrm>
            <a:off x="251520" y="5877272"/>
            <a:ext cx="3168352" cy="1384995"/>
          </a:xfrm>
          <a:prstGeom prst="rect">
            <a:avLst/>
          </a:prstGeom>
        </p:spPr>
        <p:txBody>
          <a:bodyPr wrap="square">
            <a:spAutoFit/>
          </a:bodyPr>
          <a:lstStyle/>
          <a:p>
            <a:pPr algn="ctr"/>
            <a:r>
              <a:rPr lang="ru-RU" sz="1400" dirty="0"/>
              <a:t>Углы установки отвала прицепных грейдеров: 1 — рама; 2 — отвал грейдера; 3 — удлинитель отвала; 4 — валик отсыпанного грунта</a:t>
            </a:r>
            <a:br>
              <a:rPr lang="ru-RU" sz="1400" dirty="0"/>
            </a:br>
            <a:r>
              <a:rPr lang="ru-RU" sz="1400" dirty="0"/>
              <a:t/>
            </a:r>
            <a:br>
              <a:rPr lang="ru-RU" sz="1400" dirty="0"/>
            </a:br>
            <a:endParaRPr lang="ru-RU" sz="1400" dirty="0"/>
          </a:p>
        </p:txBody>
      </p:sp>
      <p:pic>
        <p:nvPicPr>
          <p:cNvPr id="67590" name="Picture 6" descr="работа грейдера по разравниванию грунт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3356992"/>
            <a:ext cx="2857500" cy="205740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995936" y="5507941"/>
            <a:ext cx="4572000" cy="1169551"/>
          </a:xfrm>
          <a:prstGeom prst="rect">
            <a:avLst/>
          </a:prstGeom>
        </p:spPr>
        <p:txBody>
          <a:bodyPr>
            <a:spAutoFit/>
          </a:bodyPr>
          <a:lstStyle/>
          <a:p>
            <a:pPr algn="ctr"/>
            <a:r>
              <a:rPr lang="ru-RU" sz="1400" dirty="0"/>
              <a:t>Схема работы грейдера по разравниванию грунта в насыпи за два прохода по одному месту: а — при первом проходе; б — при втором проходе по тому же следу; I, II — последовательность проходов грейдера</a:t>
            </a:r>
            <a:br>
              <a:rPr lang="ru-RU" sz="1400" dirty="0"/>
            </a:br>
            <a:endParaRPr lang="ru-RU" sz="1400" dirty="0"/>
          </a:p>
        </p:txBody>
      </p:sp>
    </p:spTree>
    <p:extLst>
      <p:ext uri="{BB962C8B-B14F-4D97-AF65-F5344CB8AC3E}">
        <p14:creationId xmlns:p14="http://schemas.microsoft.com/office/powerpoint/2010/main" val="32378940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prompm.ru/images/p0073-s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73" y="548680"/>
            <a:ext cx="9069828" cy="212888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4173" y="2725060"/>
            <a:ext cx="8962323" cy="954107"/>
          </a:xfrm>
          <a:prstGeom prst="rect">
            <a:avLst/>
          </a:prstGeom>
        </p:spPr>
        <p:txBody>
          <a:bodyPr wrap="square">
            <a:spAutoFit/>
          </a:bodyPr>
          <a:lstStyle/>
          <a:p>
            <a:r>
              <a:rPr lang="ru-RU" sz="1400" b="1" dirty="0"/>
              <a:t>Гидромониторный способ разработки грунта:</a:t>
            </a:r>
            <a:endParaRPr lang="ru-RU" sz="1400" dirty="0"/>
          </a:p>
          <a:p>
            <a:r>
              <a:rPr lang="ru-RU" sz="1400" dirty="0"/>
              <a:t>а — схема гидромонитора; б — встречный забой; в — попутный забой; 1 — водовод; 2 — рычаг Управления; 3 — ствол; 4 — насадка; 5 — салазки; б — фронт забоя; 7 — скважина с водой для размягчения грунта; 8 — направление движения пульпы к отстойнику</a:t>
            </a:r>
          </a:p>
        </p:txBody>
      </p:sp>
      <p:sp>
        <p:nvSpPr>
          <p:cNvPr id="2" name="Заголовок 1"/>
          <p:cNvSpPr>
            <a:spLocks noGrp="1"/>
          </p:cNvSpPr>
          <p:nvPr>
            <p:ph type="title"/>
          </p:nvPr>
        </p:nvSpPr>
        <p:spPr/>
        <p:txBody>
          <a:bodyPr/>
          <a:lstStyle/>
          <a:p>
            <a:r>
              <a:rPr lang="ru-RU" dirty="0"/>
              <a:t>Гидромеханическая разработка грунта</a:t>
            </a:r>
          </a:p>
        </p:txBody>
      </p:sp>
      <p:pic>
        <p:nvPicPr>
          <p:cNvPr id="27652" name="Picture 4" descr="http://www.prompm.ru/images/p0074-se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33" y="3925389"/>
            <a:ext cx="9099168" cy="2027174"/>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6667" y="5952563"/>
            <a:ext cx="9160667" cy="954107"/>
          </a:xfrm>
          <a:prstGeom prst="rect">
            <a:avLst/>
          </a:prstGeom>
        </p:spPr>
        <p:txBody>
          <a:bodyPr wrap="square">
            <a:spAutoFit/>
          </a:bodyPr>
          <a:lstStyle/>
          <a:p>
            <a:r>
              <a:rPr lang="ru-RU" sz="1400" b="1" dirty="0"/>
              <a:t>Землесосный способ разработки грунта:</a:t>
            </a:r>
            <a:endParaRPr lang="ru-RU" sz="1400" dirty="0"/>
          </a:p>
          <a:p>
            <a:r>
              <a:rPr lang="ru-RU" sz="1400" dirty="0"/>
              <a:t>а) — схема работы земснаряда; 6 — схема намыва насыпей; 1 — сосун (устройство для забора 1рун-та)» ^ - земснаряд, 3 — землесос; 4 — напорный пульпопровод; 5 — плавучий пульпопровод; 6 — береговой пульпопровод; 7 - карта отстоя пульпы; 8 - карта намыва грунта; 9 - карта </a:t>
            </a:r>
            <a:r>
              <a:rPr lang="ru-RU" sz="1400" dirty="0" err="1"/>
              <a:t>обваловывания</a:t>
            </a:r>
            <a:r>
              <a:rPr lang="ru-RU" sz="1400" dirty="0"/>
              <a:t>; 10 - валы груша</a:t>
            </a:r>
          </a:p>
        </p:txBody>
      </p:sp>
    </p:spTree>
    <p:extLst>
      <p:ext uri="{BB962C8B-B14F-4D97-AF65-F5344CB8AC3E}">
        <p14:creationId xmlns:p14="http://schemas.microsoft.com/office/powerpoint/2010/main" val="46424125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r>
              <a:rPr lang="ru-RU" altLang="ru-RU" b="1" cap="none" dirty="0">
                <a:latin typeface="Open Sans"/>
                <a:cs typeface="Arial" pitchFamily="34" charset="0"/>
              </a:rPr>
              <a:t>Закрытые способы разработки грунта</a:t>
            </a:r>
            <a:br>
              <a:rPr lang="ru-RU" altLang="ru-RU" b="1" cap="none" dirty="0">
                <a:latin typeface="Open Sans"/>
                <a:cs typeface="Arial" pitchFamily="34" charset="0"/>
              </a:rPr>
            </a:br>
            <a:endParaRPr lang="ru-RU" b="1" dirty="0"/>
          </a:p>
        </p:txBody>
      </p:sp>
      <p:pic>
        <p:nvPicPr>
          <p:cNvPr id="28674" name="Picture 2" descr="ÐÐ°ÑÑÐ¸Ð½ÐºÐ¸ Ð¿Ð¾ Ð·Ð°Ð¿ÑÐ¾ÑÑ Ð Ð°Ð·ÑÐ°Ð±Ð¾ÑÐºÐ° Ð³ÑÑÐ½ÑÐ° Ð±ÐµÑÑÑÐ°Ð½ÑÐµÐ¹Ð½ÑÐ¼ Ð¼ÐµÑÐ¾Ð´Ð¾Ð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764704"/>
            <a:ext cx="5976664" cy="42871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35496" y="5177224"/>
            <a:ext cx="9167574"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а - прокладывание; б - продавливание; в - горизонтальное бурение;</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 l - ход штока; 1 - крепление передней стенки рабочего котлована;</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 2 - упор, устанавливаемый на задней стенке рабочего котлована;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3 - гидравлический домкрат; 4 - шомпол; 5 - труба; 6 - конический наконечник;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7 - приямок для наращивания трубы; 8 - привод; 9 - шнековое устройство для извлечения грунта из трубы;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10 - рама, передающая давление;  11 - реечный домкрат; 12 - вращающийся шпиндель;</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effectLst/>
                <a:latin typeface="Open Sans"/>
                <a:cs typeface="Arial" pitchFamily="34" charset="0"/>
              </a:rPr>
              <a:t> 13 - режущая коронка; 14 - лоток и приямок для пульпы</a:t>
            </a:r>
            <a:endParaRPr kumimoji="0" lang="ru-RU" altLang="ru-RU" sz="1400" b="0" i="0" u="none" strike="noStrike" cap="none" normalizeH="0" baseline="0" dirty="0" smtClean="0">
              <a:ln>
                <a:noFill/>
              </a:ln>
              <a:effectLst/>
              <a:cs typeface="Arial" pitchFamily="34" charset="0"/>
            </a:endParaRPr>
          </a:p>
        </p:txBody>
      </p:sp>
    </p:spTree>
    <p:extLst>
      <p:ext uri="{BB962C8B-B14F-4D97-AF65-F5344CB8AC3E}">
        <p14:creationId xmlns:p14="http://schemas.microsoft.com/office/powerpoint/2010/main" val="260305627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Пневматическая пробивка</a:t>
            </a: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1556792"/>
            <a:ext cx="9256211"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54843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0"/>
            <a:ext cx="8638555" cy="345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54848"/>
            <a:ext cx="6582756" cy="343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73155" y="3131682"/>
            <a:ext cx="3977499" cy="646331"/>
          </a:xfrm>
          <a:prstGeom prst="rect">
            <a:avLst/>
          </a:prstGeom>
        </p:spPr>
        <p:txBody>
          <a:bodyPr wrap="none">
            <a:spAutoFit/>
          </a:bodyPr>
          <a:lstStyle/>
          <a:p>
            <a:r>
              <a:rPr lang="ru-RU" sz="3600" b="1" dirty="0">
                <a:latin typeface="Calibri" panose="020F0502020204030204" pitchFamily="34" charset="0"/>
                <a:cs typeface="Calibri" panose="020F0502020204030204" pitchFamily="34" charset="0"/>
              </a:rPr>
              <a:t>Щитовая проходка</a:t>
            </a:r>
          </a:p>
        </p:txBody>
      </p:sp>
    </p:spTree>
    <p:extLst>
      <p:ext uri="{BB962C8B-B14F-4D97-AF65-F5344CB8AC3E}">
        <p14:creationId xmlns:p14="http://schemas.microsoft.com/office/powerpoint/2010/main" val="138596650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7384"/>
            <a:ext cx="7520940" cy="548640"/>
          </a:xfrm>
        </p:spPr>
        <p:txBody>
          <a:bodyPr/>
          <a:lstStyle/>
          <a:p>
            <a:r>
              <a:rPr lang="ru-RU" dirty="0"/>
              <a:t>Разработка грунта взрывом</a:t>
            </a:r>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48680"/>
            <a:ext cx="7614493" cy="3377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904" y="3816425"/>
            <a:ext cx="6057308" cy="306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216022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7890" name="Picture 2" descr="https://cf.ppt-online.org/files1/slide/b/bH1JdVn3y4K7MTe2PZigEawNspLjRzGQ6DrCAckfW5/slide-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37"/>
            <a:ext cx="9150131" cy="6853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72344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Метод оттаивания грунта с разработкой его в талом состоянии</a:t>
            </a:r>
            <a:endParaRPr lang="ru-RU" dirty="0"/>
          </a:p>
        </p:txBody>
      </p:sp>
      <p:pic>
        <p:nvPicPr>
          <p:cNvPr id="68612" name="Picture 4" descr="http://www.prompm.ru/images/p0081-sel.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83568" y="1609605"/>
            <a:ext cx="7724775" cy="312420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5229200"/>
            <a:ext cx="8136904" cy="1200329"/>
          </a:xfrm>
          <a:prstGeom prst="rect">
            <a:avLst/>
          </a:prstGeom>
        </p:spPr>
        <p:txBody>
          <a:bodyPr wrap="square">
            <a:spAutoFit/>
          </a:bodyPr>
          <a:lstStyle/>
          <a:p>
            <a:pPr algn="ctr"/>
            <a:r>
              <a:rPr lang="ru-RU" b="1" dirty="0"/>
              <a:t>Установка для оттаивания грунта жидким топливом:</a:t>
            </a:r>
            <a:endParaRPr lang="ru-RU" dirty="0"/>
          </a:p>
          <a:p>
            <a:pPr algn="ctr"/>
            <a:r>
              <a:rPr lang="ru-RU" dirty="0"/>
              <a:t>а — общий вид; б — схема утепления короба; 1 - форсунка; 2 - утеплитель (обсыпка талым грунтом); 3 - короба; 4 - вытяжная труба; 5 - полость оттаявшего грунта</a:t>
            </a:r>
          </a:p>
        </p:txBody>
      </p:sp>
    </p:spTree>
    <p:extLst>
      <p:ext uri="{BB962C8B-B14F-4D97-AF65-F5344CB8AC3E}">
        <p14:creationId xmlns:p14="http://schemas.microsoft.com/office/powerpoint/2010/main" val="248043346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Метод оттаивания грунта с разработкой его в талом состоянии</a:t>
            </a:r>
          </a:p>
        </p:txBody>
      </p:sp>
      <p:pic>
        <p:nvPicPr>
          <p:cNvPr id="69636" name="Picture 4" descr="http://www.prompm.ru/images/p0082-sel.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39552" y="1268760"/>
            <a:ext cx="7967127" cy="4000302"/>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5517232"/>
            <a:ext cx="8064896" cy="1200329"/>
          </a:xfrm>
          <a:prstGeom prst="rect">
            <a:avLst/>
          </a:prstGeom>
        </p:spPr>
        <p:txBody>
          <a:bodyPr wrap="square">
            <a:spAutoFit/>
          </a:bodyPr>
          <a:lstStyle/>
          <a:p>
            <a:pPr algn="ctr"/>
            <a:r>
              <a:rPr lang="ru-RU" b="1" dirty="0"/>
              <a:t>Оттаивание грунта глубинными электродами:</a:t>
            </a:r>
            <a:endParaRPr lang="ru-RU" dirty="0"/>
          </a:p>
          <a:p>
            <a:pPr algn="ctr"/>
            <a:r>
              <a:rPr lang="ru-RU" dirty="0"/>
              <a:t>а — снизу вверх; б — сверху вниз; 1 — талый грунт; 2 — мерзлый грунт; 3 — электрический провод; 4 - электрод , 5 - слой гидроизоляционного материала; 6 - слой опилок; I-IV - слои оттаивания</a:t>
            </a:r>
          </a:p>
        </p:txBody>
      </p:sp>
    </p:spTree>
    <p:extLst>
      <p:ext uri="{BB962C8B-B14F-4D97-AF65-F5344CB8AC3E}">
        <p14:creationId xmlns:p14="http://schemas.microsoft.com/office/powerpoint/2010/main" val="355900595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65760"/>
            <a:ext cx="8020372" cy="548640"/>
          </a:xfrm>
        </p:spPr>
        <p:txBody>
          <a:bodyPr/>
          <a:lstStyle/>
          <a:p>
            <a:r>
              <a:rPr lang="ru-RU" b="1" dirty="0"/>
              <a:t>Разработка грунта в мерзлом состоянии с предварительным рыхлением</a:t>
            </a:r>
            <a:endParaRPr lang="ru-RU" dirty="0"/>
          </a:p>
        </p:txBody>
      </p:sp>
      <p:pic>
        <p:nvPicPr>
          <p:cNvPr id="71682" name="Picture 2" descr="https://cf2.ppt-online.org/files2/slide/d/DVBlEPNjFoat5gMGTc1db8Awh9r4eUvx0JfRSk26Z/slide-4.jpg"/>
          <p:cNvPicPr>
            <a:picLocks noChangeAspect="1" noChangeArrowheads="1"/>
          </p:cNvPicPr>
          <p:nvPr/>
        </p:nvPicPr>
        <p:blipFill rotWithShape="1">
          <a:blip r:embed="rId2">
            <a:extLst>
              <a:ext uri="{28A0092B-C50C-407E-A947-70E740481C1C}">
                <a14:useLocalDpi xmlns:a14="http://schemas.microsoft.com/office/drawing/2010/main" val="0"/>
              </a:ext>
            </a:extLst>
          </a:blip>
          <a:srcRect t="15306" b="19744"/>
          <a:stretch/>
        </p:blipFill>
        <p:spPr bwMode="auto">
          <a:xfrm>
            <a:off x="261373" y="1505458"/>
            <a:ext cx="8549245" cy="415579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827584" y="1124744"/>
            <a:ext cx="7416824" cy="369332"/>
          </a:xfrm>
          <a:prstGeom prst="rect">
            <a:avLst/>
          </a:prstGeom>
        </p:spPr>
        <p:txBody>
          <a:bodyPr wrap="square">
            <a:spAutoFit/>
          </a:bodyPr>
          <a:lstStyle/>
          <a:p>
            <a:pPr algn="ctr"/>
            <a:r>
              <a:rPr lang="ru-RU" b="1" dirty="0"/>
              <a:t>Рыхление мерзлого грунта статическим воздействием</a:t>
            </a:r>
            <a:endParaRPr lang="ru-RU" dirty="0"/>
          </a:p>
        </p:txBody>
      </p:sp>
      <p:sp>
        <p:nvSpPr>
          <p:cNvPr id="4" name="Прямоугольник 3"/>
          <p:cNvSpPr/>
          <p:nvPr/>
        </p:nvSpPr>
        <p:spPr>
          <a:xfrm>
            <a:off x="323528" y="5856715"/>
            <a:ext cx="8568952" cy="646331"/>
          </a:xfrm>
          <a:prstGeom prst="rect">
            <a:avLst/>
          </a:prstGeom>
        </p:spPr>
        <p:txBody>
          <a:bodyPr wrap="square">
            <a:spAutoFit/>
          </a:bodyPr>
          <a:lstStyle/>
          <a:p>
            <a:pPr algn="ctr"/>
            <a:r>
              <a:rPr lang="ru-RU" dirty="0"/>
              <a:t>а — бульдозером с активными зубьями, б — экскаватором-рыхлителем, 1 — направление хода рыхления</a:t>
            </a:r>
          </a:p>
        </p:txBody>
      </p:sp>
    </p:spTree>
    <p:extLst>
      <p:ext uri="{BB962C8B-B14F-4D97-AF65-F5344CB8AC3E}">
        <p14:creationId xmlns:p14="http://schemas.microsoft.com/office/powerpoint/2010/main" val="13548312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Схема 9"/>
          <p:cNvGraphicFramePr/>
          <p:nvPr>
            <p:extLst>
              <p:ext uri="{D42A27DB-BD31-4B8C-83A1-F6EECF244321}">
                <p14:modId xmlns:p14="http://schemas.microsoft.com/office/powerpoint/2010/main" val="2253452134"/>
              </p:ext>
            </p:extLst>
          </p:nvPr>
        </p:nvGraphicFramePr>
        <p:xfrm>
          <a:off x="-2268760" y="0"/>
          <a:ext cx="13033448" cy="2060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Схема 8"/>
          <p:cNvGraphicFramePr/>
          <p:nvPr>
            <p:extLst>
              <p:ext uri="{D42A27DB-BD31-4B8C-83A1-F6EECF244321}">
                <p14:modId xmlns:p14="http://schemas.microsoft.com/office/powerpoint/2010/main" val="3495462068"/>
              </p:ext>
            </p:extLst>
          </p:nvPr>
        </p:nvGraphicFramePr>
        <p:xfrm>
          <a:off x="323528" y="1916832"/>
          <a:ext cx="8568952" cy="46400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8806079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760"/>
            <a:ext cx="8164388" cy="548640"/>
          </a:xfrm>
        </p:spPr>
        <p:txBody>
          <a:bodyPr/>
          <a:lstStyle/>
          <a:p>
            <a:r>
              <a:rPr lang="ru-RU" sz="2000" b="1" dirty="0"/>
              <a:t>Разработка грунта в мерзлом состоянии с предварительным рыхлением</a:t>
            </a:r>
            <a:endParaRPr lang="ru-RU" sz="2000" dirty="0"/>
          </a:p>
        </p:txBody>
      </p:sp>
      <p:pic>
        <p:nvPicPr>
          <p:cNvPr id="70660" name="Picture 4" descr="https://ok-t.ru/helpiksorg/baza2/107787151411.files/image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1588" y="1326999"/>
            <a:ext cx="6792780" cy="453227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43608" y="957667"/>
            <a:ext cx="7488832" cy="369332"/>
          </a:xfrm>
          <a:prstGeom prst="rect">
            <a:avLst/>
          </a:prstGeom>
        </p:spPr>
        <p:txBody>
          <a:bodyPr wrap="square">
            <a:spAutoFit/>
          </a:bodyPr>
          <a:lstStyle/>
          <a:p>
            <a:r>
              <a:rPr lang="ru-RU" b="1" dirty="0"/>
              <a:t>Рыхление мерзлого грунта динамическим воздействием</a:t>
            </a:r>
          </a:p>
        </p:txBody>
      </p:sp>
      <p:sp>
        <p:nvSpPr>
          <p:cNvPr id="4" name="Прямоугольник 3"/>
          <p:cNvSpPr/>
          <p:nvPr/>
        </p:nvSpPr>
        <p:spPr>
          <a:xfrm>
            <a:off x="94410" y="5859269"/>
            <a:ext cx="8928992" cy="954107"/>
          </a:xfrm>
          <a:prstGeom prst="rect">
            <a:avLst/>
          </a:prstGeom>
        </p:spPr>
        <p:txBody>
          <a:bodyPr wrap="square">
            <a:spAutoFit/>
          </a:bodyPr>
          <a:lstStyle/>
          <a:p>
            <a:pPr algn="ctr"/>
            <a:r>
              <a:rPr lang="ru-RU" sz="1400" i="1" dirty="0"/>
              <a:t>а</a:t>
            </a:r>
            <a:r>
              <a:rPr lang="ru-RU" sz="1400" dirty="0"/>
              <a:t>) схема рыхления молотом свободного падения; </a:t>
            </a:r>
            <a:r>
              <a:rPr lang="ru-RU" sz="1400" i="1" dirty="0"/>
              <a:t>б)</a:t>
            </a:r>
            <a:r>
              <a:rPr lang="ru-RU" sz="1400" dirty="0"/>
              <a:t> то же, дизель молотом;</a:t>
            </a:r>
            <a:br>
              <a:rPr lang="ru-RU" sz="1400" dirty="0"/>
            </a:br>
            <a:r>
              <a:rPr lang="ru-RU" sz="1400" i="1" dirty="0"/>
              <a:t>в</a:t>
            </a:r>
            <a:r>
              <a:rPr lang="ru-RU" sz="1400" dirty="0"/>
              <a:t>) то же, вибромолотом; </a:t>
            </a:r>
            <a:r>
              <a:rPr lang="ru-RU" sz="1400" i="1" dirty="0"/>
              <a:t>г</a:t>
            </a:r>
            <a:r>
              <a:rPr lang="ru-RU" sz="1400" dirty="0"/>
              <a:t>) глубина промерзания менее 1,5 м; </a:t>
            </a:r>
            <a:r>
              <a:rPr lang="ru-RU" sz="1400" i="1" dirty="0"/>
              <a:t>д</a:t>
            </a:r>
            <a:r>
              <a:rPr lang="ru-RU" sz="1400" dirty="0"/>
              <a:t>) глубина промерзания более 1,5 м; 1 – молот; 2 – экскаватор; 3 – мерзлый слой грунта;</a:t>
            </a:r>
            <a:br>
              <a:rPr lang="ru-RU" sz="1400" dirty="0"/>
            </a:br>
            <a:r>
              <a:rPr lang="ru-RU" sz="1400" dirty="0"/>
              <a:t>4 – направляющая штанга; 5 – дизель-молот; 6 – вибромолот</a:t>
            </a:r>
          </a:p>
        </p:txBody>
      </p:sp>
    </p:spTree>
    <p:extLst>
      <p:ext uri="{BB962C8B-B14F-4D97-AF65-F5344CB8AC3E}">
        <p14:creationId xmlns:p14="http://schemas.microsoft.com/office/powerpoint/2010/main" val="72666127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340" y="188640"/>
            <a:ext cx="8952155" cy="548640"/>
          </a:xfrm>
        </p:spPr>
        <p:txBody>
          <a:bodyPr/>
          <a:lstStyle/>
          <a:p>
            <a:r>
              <a:rPr lang="ru-RU" dirty="0" smtClean="0"/>
              <a:t>Непосредственная разработка мерзлого грунта</a:t>
            </a:r>
            <a:endParaRPr lang="ru-RU" dirty="0"/>
          </a:p>
        </p:txBody>
      </p:sp>
      <p:pic>
        <p:nvPicPr>
          <p:cNvPr id="72706" name="Picture 2" descr="https://cf2.ppt-online.org/files2/slide/d/DVBlEPNjFoat5gMGTc1db8Awh9r4eUvx0JfRSk26Z/slide-5.jpg"/>
          <p:cNvPicPr>
            <a:picLocks noChangeAspect="1" noChangeArrowheads="1"/>
          </p:cNvPicPr>
          <p:nvPr/>
        </p:nvPicPr>
        <p:blipFill rotWithShape="1">
          <a:blip r:embed="rId2">
            <a:extLst>
              <a:ext uri="{28A0092B-C50C-407E-A947-70E740481C1C}">
                <a14:useLocalDpi xmlns:a14="http://schemas.microsoft.com/office/drawing/2010/main" val="0"/>
              </a:ext>
            </a:extLst>
          </a:blip>
          <a:srcRect l="15197" t="12490" r="12431" b="24585"/>
          <a:stretch/>
        </p:blipFill>
        <p:spPr bwMode="auto">
          <a:xfrm>
            <a:off x="856342" y="1052736"/>
            <a:ext cx="7195736" cy="468619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502610" y="692696"/>
            <a:ext cx="3581558" cy="369332"/>
          </a:xfrm>
          <a:prstGeom prst="rect">
            <a:avLst/>
          </a:prstGeom>
        </p:spPr>
        <p:txBody>
          <a:bodyPr wrap="none">
            <a:spAutoFit/>
          </a:bodyPr>
          <a:lstStyle/>
          <a:p>
            <a:r>
              <a:rPr lang="ru-RU" b="1" dirty="0"/>
              <a:t>Схема блочной разработки грунта</a:t>
            </a:r>
            <a:endParaRPr lang="ru-RU" dirty="0"/>
          </a:p>
        </p:txBody>
      </p:sp>
      <p:sp>
        <p:nvSpPr>
          <p:cNvPr id="4" name="Прямоугольник 3"/>
          <p:cNvSpPr/>
          <p:nvPr/>
        </p:nvSpPr>
        <p:spPr>
          <a:xfrm>
            <a:off x="292944" y="5715833"/>
            <a:ext cx="8856984" cy="1169551"/>
          </a:xfrm>
          <a:prstGeom prst="rect">
            <a:avLst/>
          </a:prstGeom>
        </p:spPr>
        <p:txBody>
          <a:bodyPr wrap="square">
            <a:spAutoFit/>
          </a:bodyPr>
          <a:lstStyle/>
          <a:p>
            <a:pPr algn="ctr"/>
            <a:r>
              <a:rPr lang="ru-RU" sz="1400" dirty="0"/>
              <a:t>а — нарезка щелей </a:t>
            </a:r>
            <a:r>
              <a:rPr lang="ru-RU" sz="1400" dirty="0" err="1"/>
              <a:t>баровой</a:t>
            </a:r>
            <a:r>
              <a:rPr lang="ru-RU" sz="1400" dirty="0"/>
              <a:t> машиной; б — то же, с извлечением блоков трактором; в — разработка котлована с извлечением блоков мерзлого грунта при помощи крана; I - слой мерзлого грунта; 2 — режущие цепи (бары); 3 — экскаватор; 4 — щели в мерзлом грунте; 5 — нарезанные блоки грунта; 6 — перемещаемые с площадки блоки; 7 — столики крана; 8 — транспортное средство; 9 — клещевой захват; 10 — строительный кран; 11 — трактор</a:t>
            </a:r>
          </a:p>
        </p:txBody>
      </p:sp>
    </p:spTree>
    <p:extLst>
      <p:ext uri="{BB962C8B-B14F-4D97-AF65-F5344CB8AC3E}">
        <p14:creationId xmlns:p14="http://schemas.microsoft.com/office/powerpoint/2010/main" val="16322420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548640"/>
          </a:xfrm>
        </p:spPr>
        <p:txBody>
          <a:bodyPr/>
          <a:lstStyle/>
          <a:p>
            <a:r>
              <a:rPr lang="ru-RU" dirty="0"/>
              <a:t>Непосредственная разработка мерзлого грунта</a:t>
            </a:r>
          </a:p>
        </p:txBody>
      </p:sp>
      <p:pic>
        <p:nvPicPr>
          <p:cNvPr id="73730" name="Picture 2" descr="https://cf2.ppt-online.org/files2/slide/d/DVBlEPNjFoat5gMGTc1db8Awh9r4eUvx0JfRSk26Z/slide-6.jpg"/>
          <p:cNvPicPr>
            <a:picLocks noChangeAspect="1" noChangeArrowheads="1"/>
          </p:cNvPicPr>
          <p:nvPr/>
        </p:nvPicPr>
        <p:blipFill rotWithShape="1">
          <a:blip r:embed="rId2">
            <a:extLst>
              <a:ext uri="{28A0092B-C50C-407E-A947-70E740481C1C}">
                <a14:useLocalDpi xmlns:a14="http://schemas.microsoft.com/office/drawing/2010/main" val="0"/>
              </a:ext>
            </a:extLst>
          </a:blip>
          <a:srcRect l="8992" t="12662" r="6709" b="20929"/>
          <a:stretch/>
        </p:blipFill>
        <p:spPr bwMode="auto">
          <a:xfrm>
            <a:off x="827584" y="990020"/>
            <a:ext cx="7416824" cy="437650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187624" y="620688"/>
            <a:ext cx="6696744" cy="369332"/>
          </a:xfrm>
          <a:prstGeom prst="rect">
            <a:avLst/>
          </a:prstGeom>
        </p:spPr>
        <p:txBody>
          <a:bodyPr wrap="square">
            <a:spAutoFit/>
          </a:bodyPr>
          <a:lstStyle/>
          <a:p>
            <a:r>
              <a:rPr lang="ru-RU" b="1" dirty="0"/>
              <a:t>Механический способ непосредственной разработки грунта</a:t>
            </a:r>
            <a:endParaRPr lang="ru-RU" dirty="0"/>
          </a:p>
        </p:txBody>
      </p:sp>
      <p:sp>
        <p:nvSpPr>
          <p:cNvPr id="4" name="Прямоугольник 3"/>
          <p:cNvSpPr/>
          <p:nvPr/>
        </p:nvSpPr>
        <p:spPr>
          <a:xfrm>
            <a:off x="192630" y="5366526"/>
            <a:ext cx="8784976" cy="1477328"/>
          </a:xfrm>
          <a:prstGeom prst="rect">
            <a:avLst/>
          </a:prstGeom>
        </p:spPr>
        <p:txBody>
          <a:bodyPr wrap="square">
            <a:spAutoFit/>
          </a:bodyPr>
          <a:lstStyle/>
          <a:p>
            <a:pPr algn="ctr"/>
            <a:r>
              <a:rPr lang="ru-RU" dirty="0"/>
              <a:t>а - ковш экскаватора с активными зубьями; б - разработка грунта экскаватором «обратная </a:t>
            </a:r>
            <a:r>
              <a:rPr lang="ru-RU" dirty="0" err="1"/>
              <a:t>лопа</a:t>
            </a:r>
            <a:r>
              <a:rPr lang="ru-RU" dirty="0"/>
              <a:t>-та» и </a:t>
            </a:r>
            <a:r>
              <a:rPr lang="ru-RU" dirty="0" err="1"/>
              <a:t>захватно</a:t>
            </a:r>
            <a:r>
              <a:rPr lang="ru-RU" dirty="0"/>
              <a:t>-клещевым устройством; в — землеройно-фрезерная машина; 1 — ковш; 2 — зуб ков-</a:t>
            </a:r>
            <a:r>
              <a:rPr lang="ru-RU" dirty="0" err="1"/>
              <a:t>ша</a:t>
            </a:r>
            <a:r>
              <a:rPr lang="ru-RU" dirty="0"/>
              <a:t>; 3 - ударник; 4 - вибратор; 5 - </a:t>
            </a:r>
            <a:r>
              <a:rPr lang="ru-RU" dirty="0" err="1"/>
              <a:t>захватно</a:t>
            </a:r>
            <a:r>
              <a:rPr lang="ru-RU" dirty="0"/>
              <a:t>-клещевое устройство; б - отвал бульдозера; 7 - гидроцилиндр для подъема и опускания рабочего органа; 8 — рабочий орган (фреза)</a:t>
            </a:r>
          </a:p>
        </p:txBody>
      </p:sp>
    </p:spTree>
    <p:extLst>
      <p:ext uri="{BB962C8B-B14F-4D97-AF65-F5344CB8AC3E}">
        <p14:creationId xmlns:p14="http://schemas.microsoft.com/office/powerpoint/2010/main" val="77566721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Укладка и уплотнение грунтовых масс</a:t>
            </a:r>
            <a:r>
              <a:rPr lang="ru-RU" b="1" i="1" dirty="0"/>
              <a:t/>
            </a:r>
            <a:br>
              <a:rPr lang="ru-RU" b="1" i="1" dirty="0"/>
            </a:br>
            <a:endParaRPr lang="ru-RU" dirty="0"/>
          </a:p>
        </p:txBody>
      </p:sp>
      <p:pic>
        <p:nvPicPr>
          <p:cNvPr id="32770" name="Picture 2" descr="https://cf.ppt-online.org/files1/slide/b/bH1JdVn3y4K7MTe2PZigEawNspLjRzGQ6DrCAckfW5/slide-20.jpg"/>
          <p:cNvPicPr>
            <a:picLocks noChangeAspect="1" noChangeArrowheads="1"/>
          </p:cNvPicPr>
          <p:nvPr/>
        </p:nvPicPr>
        <p:blipFill rotWithShape="1">
          <a:blip r:embed="rId2">
            <a:extLst>
              <a:ext uri="{28A0092B-C50C-407E-A947-70E740481C1C}">
                <a14:useLocalDpi xmlns:a14="http://schemas.microsoft.com/office/drawing/2010/main" val="0"/>
              </a:ext>
            </a:extLst>
          </a:blip>
          <a:srcRect l="1393" r="2117" b="15605"/>
          <a:stretch/>
        </p:blipFill>
        <p:spPr bwMode="auto">
          <a:xfrm>
            <a:off x="467544" y="915166"/>
            <a:ext cx="8175739" cy="5356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39706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3794" name="Picture 2" descr="https://cf.ppt-online.org/files1/slide/b/bH1JdVn3y4K7MTe2PZigEawNspLjRzGQ6DrCAckfW5/slide-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033"/>
            <a:ext cx="9144000" cy="68490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64" y="6347936"/>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370917387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4818" name="Picture 2" descr="https://cf.ppt-online.org/files1/slide/b/bH1JdVn3y4K7MTe2PZigEawNspLjRzGQ6DrCAckfW5/slide-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55921"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48064" y="6490418"/>
            <a:ext cx="1008112"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306621204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5842" name="Picture 2" descr="https://cf.ppt-online.org/files1/slide/b/bH1JdVn3y4K7MTe2PZigEawNspLjRzGQ6DrCAckfW5/slide-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 y="287"/>
            <a:ext cx="9155539" cy="6857713"/>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Картинки по запросу &quot;прицепной каток&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80" y="1772816"/>
            <a:ext cx="3453100" cy="230698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Картинки по запросу &quot;полуприцепной каток&quot;&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4124" y="1628800"/>
            <a:ext cx="3459842" cy="2304255"/>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Картинки по запросу &quot;самоходный каток&quot;&quo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705" b="5211"/>
          <a:stretch/>
        </p:blipFill>
        <p:spPr bwMode="auto">
          <a:xfrm>
            <a:off x="2843808" y="4119815"/>
            <a:ext cx="3600400" cy="24055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444208" y="4079802"/>
            <a:ext cx="792088" cy="369332"/>
          </a:xfrm>
          <a:prstGeom prst="rect">
            <a:avLst/>
          </a:prstGeom>
          <a:solidFill>
            <a:schemeClr val="bg1"/>
          </a:solidFill>
        </p:spPr>
        <p:txBody>
          <a:bodyPr wrap="square" rtlCol="0">
            <a:spAutoFit/>
          </a:bodyPr>
          <a:lstStyle/>
          <a:p>
            <a:endParaRPr lang="ru-RU" dirty="0"/>
          </a:p>
        </p:txBody>
      </p:sp>
      <p:sp>
        <p:nvSpPr>
          <p:cNvPr id="8" name="TextBox 7"/>
          <p:cNvSpPr txBox="1"/>
          <p:nvPr/>
        </p:nvSpPr>
        <p:spPr>
          <a:xfrm>
            <a:off x="3731116" y="6571919"/>
            <a:ext cx="792088" cy="369332"/>
          </a:xfrm>
          <a:prstGeom prst="rect">
            <a:avLst/>
          </a:prstGeom>
          <a:solidFill>
            <a:schemeClr val="bg1"/>
          </a:solidFill>
        </p:spPr>
        <p:txBody>
          <a:bodyPr wrap="square" rtlCol="0">
            <a:spAutoFit/>
          </a:bodyPr>
          <a:lstStyle/>
          <a:p>
            <a:endParaRPr lang="ru-RU" dirty="0"/>
          </a:p>
        </p:txBody>
      </p:sp>
      <p:sp>
        <p:nvSpPr>
          <p:cNvPr id="9" name="TextBox 8"/>
          <p:cNvSpPr txBox="1"/>
          <p:nvPr/>
        </p:nvSpPr>
        <p:spPr>
          <a:xfrm>
            <a:off x="683568" y="4079802"/>
            <a:ext cx="792088"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126496197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6866" name="Picture 2" descr="https://cf.ppt-online.org/files1/slide/b/bH1JdVn3y4K7MTe2PZigEawNspLjRzGQ6DrCAckfW5/slide-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68" y="1"/>
            <a:ext cx="9192481" cy="68853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23728" y="6488668"/>
            <a:ext cx="936104" cy="369332"/>
          </a:xfrm>
          <a:prstGeom prst="rect">
            <a:avLst/>
          </a:prstGeom>
          <a:solidFill>
            <a:schemeClr val="bg1"/>
          </a:solidFill>
        </p:spPr>
        <p:txBody>
          <a:bodyPr wrap="square" rtlCol="0">
            <a:spAutoFit/>
          </a:bodyPr>
          <a:lstStyle/>
          <a:p>
            <a:endParaRPr lang="ru-RU" dirty="0"/>
          </a:p>
        </p:txBody>
      </p:sp>
      <p:sp>
        <p:nvSpPr>
          <p:cNvPr id="5" name="TextBox 4"/>
          <p:cNvSpPr txBox="1"/>
          <p:nvPr/>
        </p:nvSpPr>
        <p:spPr>
          <a:xfrm>
            <a:off x="4427984" y="6456402"/>
            <a:ext cx="936104" cy="369332"/>
          </a:xfrm>
          <a:prstGeom prst="rect">
            <a:avLst/>
          </a:prstGeom>
          <a:solidFill>
            <a:schemeClr val="bg1"/>
          </a:solidFill>
        </p:spPr>
        <p:txBody>
          <a:bodyPr wrap="square" rtlCol="0">
            <a:spAutoFit/>
          </a:bodyPr>
          <a:lstStyle/>
          <a:p>
            <a:endParaRPr lang="ru-RU" dirty="0"/>
          </a:p>
        </p:txBody>
      </p:sp>
      <p:pic>
        <p:nvPicPr>
          <p:cNvPr id="33794" name="Picture 2" descr="Картинки по запросу &quot;трамбовка&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143" y="3133473"/>
            <a:ext cx="4396770" cy="3751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60522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8914" name="Picture 2" descr="Закрытые способы разработки грунта"/>
          <p:cNvPicPr>
            <a:picLocks noChangeAspect="1" noChangeArrowheads="1"/>
          </p:cNvPicPr>
          <p:nvPr/>
        </p:nvPicPr>
        <p:blipFill rotWithShape="1">
          <a:blip r:embed="rId2">
            <a:extLst>
              <a:ext uri="{28A0092B-C50C-407E-A947-70E740481C1C}">
                <a14:useLocalDpi xmlns:a14="http://schemas.microsoft.com/office/drawing/2010/main" val="0"/>
              </a:ext>
            </a:extLst>
          </a:blip>
          <a:srcRect r="-4271" b="46070"/>
          <a:stretch/>
        </p:blipFill>
        <p:spPr bwMode="auto">
          <a:xfrm>
            <a:off x="539552" y="78478"/>
            <a:ext cx="8460433" cy="66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07704" y="5589240"/>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80682907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492896"/>
            <a:ext cx="7520940" cy="548640"/>
          </a:xfrm>
        </p:spPr>
        <p:txBody>
          <a:bodyPr/>
          <a:lstStyle/>
          <a:p>
            <a:r>
              <a:rPr lang="ru-RU" sz="6600" dirty="0" smtClean="0"/>
              <a:t>Свайные работы</a:t>
            </a:r>
            <a:endParaRPr lang="ru-RU" sz="6600" dirty="0"/>
          </a:p>
        </p:txBody>
      </p:sp>
    </p:spTree>
    <p:extLst>
      <p:ext uri="{BB962C8B-B14F-4D97-AF65-F5344CB8AC3E}">
        <p14:creationId xmlns:p14="http://schemas.microsoft.com/office/powerpoint/2010/main" val="37926128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1.1. Развитие строительного процесса в пространстве"/>
          <p:cNvPicPr/>
          <p:nvPr/>
        </p:nvPicPr>
        <p:blipFill>
          <a:blip r:embed="rId2">
            <a:extLst>
              <a:ext uri="{28A0092B-C50C-407E-A947-70E740481C1C}">
                <a14:useLocalDpi xmlns:a14="http://schemas.microsoft.com/office/drawing/2010/main" val="0"/>
              </a:ext>
            </a:extLst>
          </a:blip>
          <a:srcRect/>
          <a:stretch>
            <a:fillRect/>
          </a:stretch>
        </p:blipFill>
        <p:spPr bwMode="auto">
          <a:xfrm>
            <a:off x="290083" y="908720"/>
            <a:ext cx="3888432" cy="4824536"/>
          </a:xfrm>
          <a:prstGeom prst="rect">
            <a:avLst/>
          </a:prstGeom>
          <a:noFill/>
          <a:ln>
            <a:noFill/>
          </a:ln>
        </p:spPr>
      </p:pic>
      <p:sp>
        <p:nvSpPr>
          <p:cNvPr id="2" name="Заголовок 1"/>
          <p:cNvSpPr>
            <a:spLocks noGrp="1"/>
          </p:cNvSpPr>
          <p:nvPr>
            <p:ph type="title"/>
          </p:nvPr>
        </p:nvSpPr>
        <p:spPr/>
        <p:txBody>
          <a:bodyPr/>
          <a:lstStyle/>
          <a:p>
            <a:r>
              <a:rPr lang="ru-RU" b="1" dirty="0"/>
              <a:t>РАЗВИТИЕ СТРОИТЕЛЬНЫХ ПРОЦЕССОВ В ПРОСТРАНСТВЕ И ВРЕМЕНИ</a:t>
            </a:r>
            <a:endParaRPr lang="ru-RU" dirty="0"/>
          </a:p>
        </p:txBody>
      </p:sp>
      <p:sp>
        <p:nvSpPr>
          <p:cNvPr id="5" name="Прямоугольник 4"/>
          <p:cNvSpPr/>
          <p:nvPr/>
        </p:nvSpPr>
        <p:spPr>
          <a:xfrm>
            <a:off x="107504" y="5734473"/>
            <a:ext cx="4572000" cy="830997"/>
          </a:xfrm>
          <a:prstGeom prst="rect">
            <a:avLst/>
          </a:prstGeom>
        </p:spPr>
        <p:txBody>
          <a:bodyPr>
            <a:spAutoFit/>
          </a:bodyPr>
          <a:lstStyle/>
          <a:p>
            <a:r>
              <a:rPr lang="ru-RU" sz="1600" dirty="0"/>
              <a:t>Развитие строительного процесса в пространстве</a:t>
            </a:r>
          </a:p>
          <a:p>
            <a:r>
              <a:rPr lang="ru-RU" sz="1600" dirty="0"/>
              <a:t>а — деление жилого дома на пространственные участки; б — то же, промышленного комплекса.</a:t>
            </a:r>
          </a:p>
        </p:txBody>
      </p:sp>
      <p:pic>
        <p:nvPicPr>
          <p:cNvPr id="7170" name="Picture 2" descr="Картинки по запросу &quot;РАЗВИТИЕ СТРОИТЕЛЬНЫХ ПРОЦЕССОВ во ВРЕМЕН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052736"/>
            <a:ext cx="39624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86998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4780" y="1124744"/>
            <a:ext cx="2619772" cy="548640"/>
          </a:xfrm>
        </p:spPr>
        <p:txBody>
          <a:bodyPr/>
          <a:lstStyle/>
          <a:p>
            <a:r>
              <a:rPr lang="ru-RU" sz="1400" b="1" i="1" dirty="0"/>
              <a:t>Классификация свай по конструктивным признакам</a:t>
            </a:r>
            <a:endParaRPr lang="ru-RU" sz="1400" dirty="0"/>
          </a:p>
        </p:txBody>
      </p:sp>
      <p:pic>
        <p:nvPicPr>
          <p:cNvPr id="1026" name="Picture 2" descr="http://zadocs.ru/pars_docs/refs/50/49511/49511_html_64916fb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23427"/>
            <a:ext cx="5868143" cy="679865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Картинки по запросу &quot;сва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0470" y="4149080"/>
            <a:ext cx="3238034" cy="256452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Картинки по запросу &quot;сваи&quot;&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2420888"/>
            <a:ext cx="3277061"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84121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деревянные сваи</a:t>
            </a:r>
          </a:p>
        </p:txBody>
      </p:sp>
      <p:pic>
        <p:nvPicPr>
          <p:cNvPr id="3074" name="Picture 2" descr="Картинки по запросу &quot;деревянные сваи&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1128642"/>
            <a:ext cx="4027251" cy="302043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Картинки по запросу &quot;деревянные сва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236878"/>
            <a:ext cx="3819758" cy="612068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Картинки по запросу &quot;деревянные сваи&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721" y="3285325"/>
            <a:ext cx="3937238" cy="305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8350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04664"/>
            <a:ext cx="7520940" cy="548640"/>
          </a:xfrm>
        </p:spPr>
        <p:txBody>
          <a:bodyPr/>
          <a:lstStyle/>
          <a:p>
            <a:r>
              <a:rPr lang="ru-RU" dirty="0"/>
              <a:t>металлические сваи</a:t>
            </a:r>
          </a:p>
        </p:txBody>
      </p:sp>
      <p:pic>
        <p:nvPicPr>
          <p:cNvPr id="4098" name="Picture 2" descr="Картинки по запросу &quot;металлические сваи&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l="19734"/>
          <a:stretch/>
        </p:blipFill>
        <p:spPr bwMode="auto">
          <a:xfrm>
            <a:off x="107504" y="1292267"/>
            <a:ext cx="5472608" cy="410788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Картинки по запросу &quot;металлические сваи&quot;&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3933056"/>
            <a:ext cx="3261048" cy="244578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Картинки по запросу &quot;металлические сваи&quot;&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0468" y="1041482"/>
            <a:ext cx="2734647" cy="2050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17228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бетонные и железобетонные сваи</a:t>
            </a:r>
          </a:p>
        </p:txBody>
      </p:sp>
      <p:pic>
        <p:nvPicPr>
          <p:cNvPr id="5122" name="Picture 2" descr="Картинки по запросу &quot;бетонные и железобетонные сваи&quot;&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378" y="1052736"/>
            <a:ext cx="4018025" cy="266429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Картинки по запросу &quot;бетонные и железобетонные сва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3861048"/>
            <a:ext cx="4084157" cy="266429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Картинки по запросу &quot;бетонные и железобетонные сваи&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1052736"/>
            <a:ext cx="5447415" cy="4877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03486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64088" y="846809"/>
            <a:ext cx="3267844" cy="548640"/>
          </a:xfrm>
        </p:spPr>
        <p:txBody>
          <a:bodyPr/>
          <a:lstStyle/>
          <a:p>
            <a:r>
              <a:rPr lang="ru-RU" dirty="0" smtClean="0"/>
              <a:t>ростверк</a:t>
            </a:r>
            <a:endParaRPr lang="ru-RU" dirty="0"/>
          </a:p>
        </p:txBody>
      </p:sp>
      <p:pic>
        <p:nvPicPr>
          <p:cNvPr id="2050" name="Picture 2" descr="https://stroykarecept.ru/wp-content/uploads/2017/01/gelezo-betonnuy-rostve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128" y="2141301"/>
            <a:ext cx="8640960" cy="432048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Ростверк – что это тако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44624"/>
            <a:ext cx="4968552" cy="2701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05223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Вибропогружатель железобетонных свай"/>
          <p:cNvPicPr>
            <a:picLocks noChangeAspect="1" noChangeArrowheads="1"/>
          </p:cNvPicPr>
          <p:nvPr/>
        </p:nvPicPr>
        <p:blipFill rotWithShape="1">
          <a:blip r:embed="rId2">
            <a:extLst>
              <a:ext uri="{28A0092B-C50C-407E-A947-70E740481C1C}">
                <a14:useLocalDpi xmlns:a14="http://schemas.microsoft.com/office/drawing/2010/main" val="0"/>
              </a:ext>
            </a:extLst>
          </a:blip>
          <a:srcRect l="24567" r="22582"/>
          <a:stretch/>
        </p:blipFill>
        <p:spPr bwMode="auto">
          <a:xfrm>
            <a:off x="5379017" y="3990526"/>
            <a:ext cx="1935095" cy="274901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a:t>Погружение железобетонных свай</a:t>
            </a:r>
          </a:p>
        </p:txBody>
      </p:sp>
      <p:pic>
        <p:nvPicPr>
          <p:cNvPr id="6145" name="Рисунок 1" descr="http://zadocs.ru/pars_docs/refs/50/49511/49511_html_m6294822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312" y="1113437"/>
            <a:ext cx="2542425" cy="252330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53312" y="3855618"/>
            <a:ext cx="5558778" cy="954107"/>
          </a:xfrm>
          <a:prstGeom prst="rect">
            <a:avLst/>
          </a:prstGeom>
        </p:spPr>
        <p:txBody>
          <a:bodyPr wrap="square">
            <a:spAutoFit/>
          </a:bodyPr>
          <a:lstStyle/>
          <a:p>
            <a:pPr algn="just">
              <a:spcAft>
                <a:spcPts val="0"/>
              </a:spcAft>
            </a:pPr>
            <a:r>
              <a:rPr lang="ru-RU" sz="1400" dirty="0"/>
              <a:t>Схемы </a:t>
            </a:r>
            <a:r>
              <a:rPr lang="ru-RU" sz="1400" dirty="0" smtClean="0"/>
              <a:t>дизель-молотов: </a:t>
            </a:r>
            <a:r>
              <a:rPr lang="ru-RU" sz="1400" dirty="0" smtClean="0">
                <a:latin typeface="Arial" panose="020B0604020202020204" pitchFamily="34" charset="0"/>
                <a:cs typeface="Arial" panose="020B0604020202020204" pitchFamily="34" charset="0"/>
              </a:rPr>
              <a:t>а </a:t>
            </a:r>
            <a:r>
              <a:rPr lang="ru-RU" sz="1400" dirty="0">
                <a:latin typeface="Arial" panose="020B0604020202020204" pitchFamily="34" charset="0"/>
                <a:cs typeface="Arial" panose="020B0604020202020204" pitchFamily="34" charset="0"/>
              </a:rPr>
              <a:t>- штангового</a:t>
            </a:r>
            <a:r>
              <a:rPr lang="ru-RU" sz="1400" dirty="0" smtClean="0">
                <a:latin typeface="Arial" panose="020B0604020202020204" pitchFamily="34" charset="0"/>
                <a:cs typeface="Arial" panose="020B0604020202020204" pitchFamily="34" charset="0"/>
              </a:rPr>
              <a:t>; б </a:t>
            </a:r>
            <a:r>
              <a:rPr lang="ru-RU" sz="1400" dirty="0">
                <a:latin typeface="Arial" panose="020B0604020202020204" pitchFamily="34" charset="0"/>
                <a:cs typeface="Arial" panose="020B0604020202020204" pitchFamily="34" charset="0"/>
              </a:rPr>
              <a:t>- трубчатого; </a:t>
            </a:r>
            <a:endParaRPr lang="ru-RU" sz="1400" dirty="0" smtClean="0">
              <a:latin typeface="Arial" panose="020B0604020202020204" pitchFamily="34" charset="0"/>
              <a:cs typeface="Arial" panose="020B0604020202020204" pitchFamily="34" charset="0"/>
            </a:endParaRPr>
          </a:p>
          <a:p>
            <a:pPr indent="540385" algn="just">
              <a:spcAft>
                <a:spcPts val="0"/>
              </a:spcAft>
            </a:pPr>
            <a:r>
              <a:rPr lang="ru-RU" sz="1400" dirty="0" smtClean="0">
                <a:latin typeface="Arial" panose="020B0604020202020204" pitchFamily="34" charset="0"/>
                <a:cs typeface="Arial" panose="020B0604020202020204" pitchFamily="34" charset="0"/>
              </a:rPr>
              <a:t>1 </a:t>
            </a:r>
            <a:r>
              <a:rPr lang="ru-RU" sz="1400" dirty="0">
                <a:latin typeface="Arial" panose="020B0604020202020204" pitchFamily="34" charset="0"/>
                <a:cs typeface="Arial" panose="020B0604020202020204" pitchFamily="34" charset="0"/>
              </a:rPr>
              <a:t>- подвиж­ный цилиндр; 2 - направляющие штанги; 3 -поршень; 4 - подвижный поршень; 5 - го­ловка; б - неподвижный цилиндр; 7 - опор­ная часть</a:t>
            </a:r>
            <a:endParaRPr lang="ru-RU" sz="1400" dirty="0">
              <a:latin typeface="Arial" panose="020B0604020202020204" pitchFamily="34" charset="0"/>
              <a:ea typeface="Calibri"/>
              <a:cs typeface="Arial" panose="020B0604020202020204" pitchFamily="34" charset="0"/>
            </a:endParaRPr>
          </a:p>
        </p:txBody>
      </p:sp>
      <p:pic>
        <p:nvPicPr>
          <p:cNvPr id="6147" name="Picture 3" descr="Трубчатые и штанговые дизель молот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5737" y="1122322"/>
            <a:ext cx="2683280" cy="269938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Гидромолот для забивки свай"/>
          <p:cNvPicPr>
            <a:picLocks noChangeAspect="1" noChangeArrowheads="1"/>
          </p:cNvPicPr>
          <p:nvPr/>
        </p:nvPicPr>
        <p:blipFill rotWithShape="1">
          <a:blip r:embed="rId5">
            <a:extLst>
              <a:ext uri="{28A0092B-C50C-407E-A947-70E740481C1C}">
                <a14:useLocalDpi xmlns:a14="http://schemas.microsoft.com/office/drawing/2010/main" val="0"/>
              </a:ext>
            </a:extLst>
          </a:blip>
          <a:srcRect l="25687" r="32368"/>
          <a:stretch/>
        </p:blipFill>
        <p:spPr bwMode="auto">
          <a:xfrm>
            <a:off x="7244372" y="1145089"/>
            <a:ext cx="1717867" cy="4122944"/>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5712090" y="937656"/>
            <a:ext cx="3112775" cy="338554"/>
          </a:xfrm>
          <a:prstGeom prst="rect">
            <a:avLst/>
          </a:prstGeom>
        </p:spPr>
        <p:txBody>
          <a:bodyPr wrap="none">
            <a:spAutoFit/>
          </a:bodyPr>
          <a:lstStyle/>
          <a:p>
            <a:r>
              <a:rPr lang="ru-RU" sz="1600" i="1" dirty="0" err="1"/>
              <a:t>Гидромолот</a:t>
            </a:r>
            <a:r>
              <a:rPr lang="ru-RU" sz="1600" i="1" dirty="0"/>
              <a:t> для погружения свай</a:t>
            </a:r>
            <a:endParaRPr lang="ru-RU" sz="1600" dirty="0"/>
          </a:p>
        </p:txBody>
      </p:sp>
      <p:sp>
        <p:nvSpPr>
          <p:cNvPr id="8" name="Прямоугольник 7"/>
          <p:cNvSpPr/>
          <p:nvPr/>
        </p:nvSpPr>
        <p:spPr>
          <a:xfrm>
            <a:off x="1043608" y="6309320"/>
            <a:ext cx="4269310" cy="369332"/>
          </a:xfrm>
          <a:prstGeom prst="rect">
            <a:avLst/>
          </a:prstGeom>
        </p:spPr>
        <p:txBody>
          <a:bodyPr wrap="none">
            <a:spAutoFit/>
          </a:bodyPr>
          <a:lstStyle/>
          <a:p>
            <a:r>
              <a:rPr lang="ru-RU" i="1" dirty="0"/>
              <a:t>Вибропогружатель железобетонных свай</a:t>
            </a:r>
            <a:endParaRPr lang="ru-RU" dirty="0"/>
          </a:p>
        </p:txBody>
      </p:sp>
    </p:spTree>
    <p:extLst>
      <p:ext uri="{BB962C8B-B14F-4D97-AF65-F5344CB8AC3E}">
        <p14:creationId xmlns:p14="http://schemas.microsoft.com/office/powerpoint/2010/main" val="189102368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4" name="Picture 2" descr="Копровая установка УГМК-12 оборудованная штанговым дизельмолото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60660"/>
            <a:ext cx="4651234" cy="324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Прямоугольник 2"/>
          <p:cNvSpPr/>
          <p:nvPr/>
        </p:nvSpPr>
        <p:spPr>
          <a:xfrm>
            <a:off x="5292080" y="1340768"/>
            <a:ext cx="3197638" cy="923330"/>
          </a:xfrm>
          <a:prstGeom prst="rect">
            <a:avLst/>
          </a:prstGeom>
        </p:spPr>
        <p:txBody>
          <a:bodyPr wrap="square">
            <a:spAutoFit/>
          </a:bodyPr>
          <a:lstStyle/>
          <a:p>
            <a:r>
              <a:rPr lang="ru-RU" i="1" dirty="0"/>
              <a:t>Копровая установка УГМК-12 оборудованная штанговым </a:t>
            </a:r>
            <a:r>
              <a:rPr lang="ru-RU" i="1" dirty="0" err="1"/>
              <a:t>дизельмолотом</a:t>
            </a:r>
            <a:endParaRPr lang="ru-RU" dirty="0"/>
          </a:p>
        </p:txBody>
      </p:sp>
      <p:pic>
        <p:nvPicPr>
          <p:cNvPr id="8196" name="Picture 4" descr="УГМК-12 в работ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877" y="2564904"/>
            <a:ext cx="5522979" cy="4142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08259461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Забивка свай</a:t>
            </a:r>
            <a:endParaRPr lang="ru-RU" dirty="0"/>
          </a:p>
        </p:txBody>
      </p:sp>
      <p:pic>
        <p:nvPicPr>
          <p:cNvPr id="7170" name="Picture 2" descr="Картинки по запросу &quot;забивка свай&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64310"/>
            <a:ext cx="3888432" cy="32468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172" name="Picture 4" descr="Картинки по запросу &quot;забивка свай&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88640"/>
            <a:ext cx="4396629" cy="29279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174" name="Picture 6" descr="Картинки по запросу &quot;забивка свай&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3207988"/>
            <a:ext cx="4274840" cy="332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45321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a:t>Вибропогружение</a:t>
            </a:r>
            <a:r>
              <a:rPr lang="ru-RU" dirty="0"/>
              <a:t> свай</a:t>
            </a:r>
          </a:p>
        </p:txBody>
      </p:sp>
      <p:pic>
        <p:nvPicPr>
          <p:cNvPr id="3" name="Рисунок 2" descr="http://zadocs.ru/pars_docs/refs/50/49511/49511_html_m55954ff6.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2808312" cy="2880320"/>
          </a:xfrm>
          <a:prstGeom prst="rect">
            <a:avLst/>
          </a:prstGeom>
          <a:noFill/>
          <a:ln>
            <a:noFill/>
          </a:ln>
        </p:spPr>
      </p:pic>
      <p:sp>
        <p:nvSpPr>
          <p:cNvPr id="4" name="Прямоугольник 3"/>
          <p:cNvSpPr/>
          <p:nvPr/>
        </p:nvSpPr>
        <p:spPr>
          <a:xfrm>
            <a:off x="3059832" y="908720"/>
            <a:ext cx="2880320" cy="1754326"/>
          </a:xfrm>
          <a:prstGeom prst="rect">
            <a:avLst/>
          </a:prstGeom>
        </p:spPr>
        <p:txBody>
          <a:bodyPr wrap="square">
            <a:spAutoFit/>
          </a:bodyPr>
          <a:lstStyle/>
          <a:p>
            <a:r>
              <a:rPr lang="ru-RU" sz="1200" dirty="0"/>
              <a:t>а - </a:t>
            </a:r>
            <a:r>
              <a:rPr lang="ru-RU" sz="1200" dirty="0" err="1"/>
              <a:t>сваепогружающая</a:t>
            </a:r>
            <a:r>
              <a:rPr lang="ru-RU" sz="1200" dirty="0"/>
              <a:t> установка; б — вибропогружатель с подрессоренной </a:t>
            </a:r>
            <a:r>
              <a:rPr lang="ru-RU" sz="1200" dirty="0" err="1"/>
              <a:t>пригрузкой</a:t>
            </a:r>
            <a:r>
              <a:rPr lang="ru-RU" sz="1200" dirty="0"/>
              <a:t>; в - вибро­молот; 1- вибропогружатель; 2 — экскаватор; 3 - свая;4- электродвигатель; 5 - </a:t>
            </a:r>
            <a:r>
              <a:rPr lang="ru-RU" sz="1200" dirty="0" err="1"/>
              <a:t>пригрузочные</a:t>
            </a:r>
            <a:r>
              <a:rPr lang="ru-RU" sz="1200" dirty="0"/>
              <a:t> плиты; б - вибратор; 7 - </a:t>
            </a:r>
            <a:r>
              <a:rPr lang="ru-RU" sz="1200" dirty="0" err="1"/>
              <a:t>дебалансы</a:t>
            </a:r>
            <a:r>
              <a:rPr lang="ru-RU" sz="1200" dirty="0"/>
              <a:t>; 8 - наголовник; 9 - пружины; 10 - ударная часть с электро­двигателем; 11 - боек; 12 — наковальня</a:t>
            </a:r>
          </a:p>
        </p:txBody>
      </p:sp>
      <p:pic>
        <p:nvPicPr>
          <p:cNvPr id="9220" name="Picture 4" descr="Картинки по запросу &quot;Вибропогружение свай&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218494"/>
            <a:ext cx="3024336" cy="241946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www.sk-gorod.com/upload/image/pic_2_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612740"/>
            <a:ext cx="5006151" cy="6111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6821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Метод </a:t>
            </a:r>
            <a:r>
              <a:rPr lang="ru-RU" dirty="0" err="1"/>
              <a:t>вибровдавливания</a:t>
            </a:r>
            <a:endParaRPr lang="ru-RU" dirty="0"/>
          </a:p>
        </p:txBody>
      </p:sp>
      <p:pic>
        <p:nvPicPr>
          <p:cNvPr id="3" name="Рисунок 2" descr="http://zadocs.ru/pars_docs/refs/50/49511/49511_html_m19ea6482.jpg"/>
          <p:cNvPicPr/>
          <p:nvPr/>
        </p:nvPicPr>
        <p:blipFill>
          <a:blip r:embed="rId2">
            <a:extLst>
              <a:ext uri="{28A0092B-C50C-407E-A947-70E740481C1C}">
                <a14:useLocalDpi xmlns:a14="http://schemas.microsoft.com/office/drawing/2010/main" val="0"/>
              </a:ext>
            </a:extLst>
          </a:blip>
          <a:srcRect/>
          <a:stretch>
            <a:fillRect/>
          </a:stretch>
        </p:blipFill>
        <p:spPr bwMode="auto">
          <a:xfrm>
            <a:off x="364807" y="1268760"/>
            <a:ext cx="2804795" cy="2866390"/>
          </a:xfrm>
          <a:prstGeom prst="rect">
            <a:avLst/>
          </a:prstGeom>
          <a:noFill/>
          <a:ln>
            <a:noFill/>
          </a:ln>
        </p:spPr>
      </p:pic>
      <p:sp>
        <p:nvSpPr>
          <p:cNvPr id="4" name="Прямоугольник 3"/>
          <p:cNvSpPr/>
          <p:nvPr/>
        </p:nvSpPr>
        <p:spPr>
          <a:xfrm>
            <a:off x="107504" y="4135150"/>
            <a:ext cx="3168352" cy="2462213"/>
          </a:xfrm>
          <a:prstGeom prst="rect">
            <a:avLst/>
          </a:prstGeom>
        </p:spPr>
        <p:txBody>
          <a:bodyPr wrap="square">
            <a:spAutoFit/>
          </a:bodyPr>
          <a:lstStyle/>
          <a:p>
            <a:r>
              <a:rPr lang="ru-RU" sz="1400" dirty="0"/>
              <a:t>Схема погружения сваи статическим </a:t>
            </a:r>
            <a:r>
              <a:rPr lang="ru-RU" sz="1400" dirty="0" err="1"/>
              <a:t>давливанием</a:t>
            </a:r>
            <a:r>
              <a:rPr lang="ru-RU" sz="1400" dirty="0"/>
              <a:t>:</a:t>
            </a:r>
          </a:p>
          <a:p>
            <a:r>
              <a:rPr lang="ru-RU" sz="1400" dirty="0"/>
              <a:t>1 - лебедка и тяговый канат для опускания опорной плиты и подъема наголовника; 2 – растяжки стрелы; 3 - блоки; 4 - рама стрелы; 5 - наголовник с блоками; 6 - вдавливающий канат; 7 -вдавливающая лебедка; 8 - опорная плита; 9 - отводной блок вдавливающего каната; 10 - свая;11 - рама; 12 – трактор</a:t>
            </a:r>
          </a:p>
        </p:txBody>
      </p:sp>
      <p:pic>
        <p:nvPicPr>
          <p:cNvPr id="10242" name="Picture 2" descr="3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2348880"/>
            <a:ext cx="5248275" cy="3943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046041" y="1556792"/>
            <a:ext cx="4572000" cy="646331"/>
          </a:xfrm>
          <a:prstGeom prst="rect">
            <a:avLst/>
          </a:prstGeom>
        </p:spPr>
        <p:txBody>
          <a:bodyPr>
            <a:spAutoFit/>
          </a:bodyPr>
          <a:lstStyle/>
          <a:p>
            <a:r>
              <a:rPr lang="ru-RU" dirty="0"/>
              <a:t>Гидравлическая </a:t>
            </a:r>
            <a:r>
              <a:rPr lang="ru-RU" dirty="0" err="1"/>
              <a:t>сваевдавливающая</a:t>
            </a:r>
            <a:r>
              <a:rPr lang="ru-RU" dirty="0"/>
              <a:t> установка (СВУ) TITAN DTZ 320</a:t>
            </a:r>
          </a:p>
        </p:txBody>
      </p:sp>
    </p:spTree>
    <p:extLst>
      <p:ext uri="{BB962C8B-B14F-4D97-AF65-F5344CB8AC3E}">
        <p14:creationId xmlns:p14="http://schemas.microsoft.com/office/powerpoint/2010/main" val="40645520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Прямая соединительная линия 25"/>
          <p:cNvCxnSpPr/>
          <p:nvPr/>
        </p:nvCxnSpPr>
        <p:spPr>
          <a:xfrm flipV="1">
            <a:off x="3275856" y="2167116"/>
            <a:ext cx="0" cy="3977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7504" y="2167116"/>
            <a:ext cx="2952328" cy="1261884"/>
          </a:xfrm>
          <a:prstGeom prst="rect">
            <a:avLst/>
          </a:prstGeom>
          <a:noFill/>
          <a:ln w="28575">
            <a:solidFill>
              <a:schemeClr val="tx1"/>
            </a:solidFill>
            <a:prstDash val="dash"/>
          </a:ln>
        </p:spPr>
        <p:txBody>
          <a:bodyPr wrap="square" rtlCol="0">
            <a:spAutoFit/>
          </a:bodyPr>
          <a:lstStyle/>
          <a:p>
            <a:pPr algn="ctr"/>
            <a:r>
              <a:rPr lang="ru-RU" sz="1900" b="1" dirty="0" smtClean="0"/>
              <a:t>Ситуационный план</a:t>
            </a:r>
          </a:p>
          <a:p>
            <a:pPr algn="ctr"/>
            <a:endParaRPr lang="ru-RU" sz="1900" b="1" dirty="0"/>
          </a:p>
          <a:p>
            <a:pPr algn="ctr"/>
            <a:endParaRPr lang="ru-RU" sz="1900" b="1" dirty="0" smtClean="0"/>
          </a:p>
          <a:p>
            <a:pPr algn="ctr"/>
            <a:endParaRPr lang="ru-RU" sz="1900" b="1" dirty="0"/>
          </a:p>
        </p:txBody>
      </p:sp>
      <p:sp>
        <p:nvSpPr>
          <p:cNvPr id="10" name="TextBox 9"/>
          <p:cNvSpPr txBox="1"/>
          <p:nvPr/>
        </p:nvSpPr>
        <p:spPr>
          <a:xfrm>
            <a:off x="683568" y="3467616"/>
            <a:ext cx="2952328" cy="969496"/>
          </a:xfrm>
          <a:prstGeom prst="rect">
            <a:avLst/>
          </a:prstGeom>
          <a:noFill/>
          <a:ln w="28575">
            <a:solidFill>
              <a:schemeClr val="tx1"/>
            </a:solidFill>
          </a:ln>
        </p:spPr>
        <p:txBody>
          <a:bodyPr wrap="square" rtlCol="0">
            <a:spAutoFit/>
          </a:bodyPr>
          <a:lstStyle/>
          <a:p>
            <a:pPr algn="ctr"/>
            <a:endParaRPr lang="ru-RU" sz="1900" b="1" dirty="0" smtClean="0"/>
          </a:p>
          <a:p>
            <a:pPr algn="ctr"/>
            <a:r>
              <a:rPr lang="ru-RU" sz="1900" b="1" dirty="0" smtClean="0"/>
              <a:t>То же на  </a:t>
            </a:r>
            <a:r>
              <a:rPr lang="ru-RU" sz="1900" b="1" dirty="0" err="1" smtClean="0"/>
              <a:t>подготови</a:t>
            </a:r>
            <a:r>
              <a:rPr lang="ru-RU" sz="1900" b="1" dirty="0" smtClean="0"/>
              <a:t>-тельный период</a:t>
            </a:r>
            <a:endParaRPr lang="ru-RU" sz="1900" b="1" dirty="0"/>
          </a:p>
        </p:txBody>
      </p:sp>
      <p:sp>
        <p:nvSpPr>
          <p:cNvPr id="14" name="TextBox 13"/>
          <p:cNvSpPr txBox="1"/>
          <p:nvPr/>
        </p:nvSpPr>
        <p:spPr>
          <a:xfrm>
            <a:off x="3989715" y="4894709"/>
            <a:ext cx="2952328" cy="1846659"/>
          </a:xfrm>
          <a:prstGeom prst="rect">
            <a:avLst/>
          </a:prstGeom>
          <a:solidFill>
            <a:schemeClr val="bg1"/>
          </a:solidFill>
          <a:ln w="28575">
            <a:solidFill>
              <a:schemeClr val="tx1"/>
            </a:solidFill>
            <a:prstDash val="dash"/>
          </a:ln>
        </p:spPr>
        <p:txBody>
          <a:bodyPr wrap="square" rtlCol="0">
            <a:spAutoFit/>
          </a:bodyPr>
          <a:lstStyle/>
          <a:p>
            <a:pPr algn="ctr"/>
            <a:r>
              <a:rPr lang="ru-RU" sz="1900" b="1" dirty="0" smtClean="0"/>
              <a:t>Графики потребности в строительных конструкциях, изделиях, материалах; в основных строительных машинах, в кадрах</a:t>
            </a:r>
            <a:endParaRPr lang="ru-RU" sz="1900" b="1" dirty="0"/>
          </a:p>
        </p:txBody>
      </p:sp>
      <p:sp>
        <p:nvSpPr>
          <p:cNvPr id="11" name="TextBox 10"/>
          <p:cNvSpPr txBox="1"/>
          <p:nvPr/>
        </p:nvSpPr>
        <p:spPr>
          <a:xfrm>
            <a:off x="3923928" y="3068960"/>
            <a:ext cx="2952328" cy="969496"/>
          </a:xfrm>
          <a:prstGeom prst="rect">
            <a:avLst/>
          </a:prstGeom>
          <a:noFill/>
          <a:ln w="28575">
            <a:solidFill>
              <a:schemeClr val="tx1"/>
            </a:solidFill>
          </a:ln>
        </p:spPr>
        <p:txBody>
          <a:bodyPr wrap="square" rtlCol="0">
            <a:spAutoFit/>
          </a:bodyPr>
          <a:lstStyle/>
          <a:p>
            <a:pPr algn="ctr"/>
            <a:endParaRPr lang="ru-RU" sz="1900" b="1" dirty="0" smtClean="0"/>
          </a:p>
          <a:p>
            <a:pPr algn="ctr"/>
            <a:r>
              <a:rPr lang="ru-RU" sz="1900" b="1" dirty="0" smtClean="0"/>
              <a:t>То же на  </a:t>
            </a:r>
            <a:r>
              <a:rPr lang="ru-RU" sz="1900" b="1" dirty="0" err="1" smtClean="0"/>
              <a:t>подготови</a:t>
            </a:r>
            <a:r>
              <a:rPr lang="ru-RU" sz="1900" b="1" dirty="0" smtClean="0"/>
              <a:t>-тельный период</a:t>
            </a:r>
            <a:endParaRPr lang="ru-RU" sz="1900" b="1" dirty="0"/>
          </a:p>
        </p:txBody>
      </p:sp>
      <p:sp>
        <p:nvSpPr>
          <p:cNvPr id="2" name="Заголовок 1"/>
          <p:cNvSpPr>
            <a:spLocks noGrp="1"/>
          </p:cNvSpPr>
          <p:nvPr>
            <p:ph type="title"/>
          </p:nvPr>
        </p:nvSpPr>
        <p:spPr/>
        <p:txBody>
          <a:bodyPr/>
          <a:lstStyle/>
          <a:p>
            <a:r>
              <a:rPr lang="ru-RU" b="1" dirty="0"/>
              <a:t>ДОКУМЕНТИРОВАНИЕ СТРОИТЕЛЬНЫХ ПРОЦЕССОВ</a:t>
            </a:r>
            <a:endParaRPr lang="ru-RU" dirty="0"/>
          </a:p>
        </p:txBody>
      </p:sp>
      <p:sp>
        <p:nvSpPr>
          <p:cNvPr id="5" name="TextBox 4"/>
          <p:cNvSpPr txBox="1"/>
          <p:nvPr/>
        </p:nvSpPr>
        <p:spPr>
          <a:xfrm>
            <a:off x="2771800" y="1417334"/>
            <a:ext cx="2952328" cy="830997"/>
          </a:xfrm>
          <a:prstGeom prst="rect">
            <a:avLst/>
          </a:prstGeom>
          <a:solidFill>
            <a:schemeClr val="bg1"/>
          </a:solidFill>
          <a:ln w="38100">
            <a:solidFill>
              <a:schemeClr val="tx1"/>
            </a:solidFill>
          </a:ln>
        </p:spPr>
        <p:txBody>
          <a:bodyPr wrap="square" rtlCol="0">
            <a:spAutoFit/>
          </a:bodyPr>
          <a:lstStyle/>
          <a:p>
            <a:pPr algn="ctr"/>
            <a:r>
              <a:rPr lang="ru-RU" sz="2400" b="1" dirty="0" smtClean="0"/>
              <a:t>Проект организации </a:t>
            </a:r>
          </a:p>
          <a:p>
            <a:pPr algn="ctr"/>
            <a:r>
              <a:rPr lang="ru-RU" sz="2400" b="1" dirty="0" smtClean="0"/>
              <a:t>строительства (ПОС)</a:t>
            </a:r>
            <a:endParaRPr lang="ru-RU" sz="2400" b="1" dirty="0"/>
          </a:p>
        </p:txBody>
      </p:sp>
      <p:sp>
        <p:nvSpPr>
          <p:cNvPr id="6" name="TextBox 5"/>
          <p:cNvSpPr txBox="1"/>
          <p:nvPr/>
        </p:nvSpPr>
        <p:spPr>
          <a:xfrm>
            <a:off x="395536" y="2545753"/>
            <a:ext cx="2952328" cy="1261884"/>
          </a:xfrm>
          <a:prstGeom prst="rect">
            <a:avLst/>
          </a:prstGeom>
          <a:solidFill>
            <a:schemeClr val="bg1"/>
          </a:solidFill>
          <a:ln w="38100">
            <a:solidFill>
              <a:schemeClr val="tx1"/>
            </a:solidFill>
          </a:ln>
        </p:spPr>
        <p:txBody>
          <a:bodyPr wrap="square" rtlCol="0">
            <a:spAutoFit/>
          </a:bodyPr>
          <a:lstStyle/>
          <a:p>
            <a:pPr algn="ctr"/>
            <a:r>
              <a:rPr lang="ru-RU" sz="1900" b="1" dirty="0" err="1" smtClean="0"/>
              <a:t>Стройгенплан</a:t>
            </a:r>
            <a:r>
              <a:rPr lang="ru-RU" sz="1900" b="1" dirty="0" smtClean="0"/>
              <a:t> (общеплощадочный, на основной период строительства)</a:t>
            </a:r>
            <a:endParaRPr lang="ru-RU" sz="1900" b="1" dirty="0"/>
          </a:p>
        </p:txBody>
      </p:sp>
      <p:sp>
        <p:nvSpPr>
          <p:cNvPr id="7" name="TextBox 6"/>
          <p:cNvSpPr txBox="1"/>
          <p:nvPr/>
        </p:nvSpPr>
        <p:spPr>
          <a:xfrm>
            <a:off x="3704370" y="2420888"/>
            <a:ext cx="2952328" cy="969496"/>
          </a:xfrm>
          <a:prstGeom prst="rect">
            <a:avLst/>
          </a:prstGeom>
          <a:solidFill>
            <a:schemeClr val="bg1"/>
          </a:solidFill>
          <a:ln w="38100">
            <a:solidFill>
              <a:schemeClr val="tx1"/>
            </a:solidFill>
          </a:ln>
        </p:spPr>
        <p:txBody>
          <a:bodyPr wrap="square" rtlCol="0">
            <a:spAutoFit/>
          </a:bodyPr>
          <a:lstStyle/>
          <a:p>
            <a:pPr algn="ctr"/>
            <a:r>
              <a:rPr lang="ru-RU" sz="1900" b="1" dirty="0" smtClean="0"/>
              <a:t>Календарный план (сводный, на основной период строительства)</a:t>
            </a:r>
            <a:endParaRPr lang="ru-RU" sz="1900" b="1" dirty="0"/>
          </a:p>
        </p:txBody>
      </p:sp>
      <p:sp>
        <p:nvSpPr>
          <p:cNvPr id="8" name="TextBox 7"/>
          <p:cNvSpPr txBox="1"/>
          <p:nvPr/>
        </p:nvSpPr>
        <p:spPr>
          <a:xfrm>
            <a:off x="7020272" y="2493278"/>
            <a:ext cx="1944216" cy="677108"/>
          </a:xfrm>
          <a:prstGeom prst="rect">
            <a:avLst/>
          </a:prstGeom>
          <a:noFill/>
          <a:ln w="38100">
            <a:solidFill>
              <a:schemeClr val="tx1"/>
            </a:solidFill>
          </a:ln>
        </p:spPr>
        <p:txBody>
          <a:bodyPr wrap="square" rtlCol="0">
            <a:spAutoFit/>
          </a:bodyPr>
          <a:lstStyle/>
          <a:p>
            <a:pPr algn="ctr"/>
            <a:r>
              <a:rPr lang="ru-RU" sz="1900" b="1" dirty="0" smtClean="0"/>
              <a:t>Пояснительная </a:t>
            </a:r>
          </a:p>
          <a:p>
            <a:r>
              <a:rPr lang="ru-RU" sz="1900" b="1" dirty="0" smtClean="0"/>
              <a:t>записка</a:t>
            </a:r>
            <a:endParaRPr lang="ru-RU" sz="1900" b="1" dirty="0"/>
          </a:p>
        </p:txBody>
      </p:sp>
      <p:sp>
        <p:nvSpPr>
          <p:cNvPr id="9" name="TextBox 8"/>
          <p:cNvSpPr txBox="1"/>
          <p:nvPr/>
        </p:nvSpPr>
        <p:spPr>
          <a:xfrm>
            <a:off x="3704370" y="4293096"/>
            <a:ext cx="2952328" cy="677108"/>
          </a:xfrm>
          <a:prstGeom prst="rect">
            <a:avLst/>
          </a:prstGeom>
          <a:solidFill>
            <a:schemeClr val="bg1"/>
          </a:solidFill>
          <a:ln w="38100">
            <a:solidFill>
              <a:schemeClr val="tx1"/>
            </a:solidFill>
          </a:ln>
        </p:spPr>
        <p:txBody>
          <a:bodyPr wrap="square" rtlCol="0">
            <a:spAutoFit/>
          </a:bodyPr>
          <a:lstStyle/>
          <a:p>
            <a:pPr algn="ctr"/>
            <a:r>
              <a:rPr lang="ru-RU" sz="1900" b="1" dirty="0" smtClean="0"/>
              <a:t>Ведомости объемов основных СМР</a:t>
            </a:r>
            <a:endParaRPr lang="ru-RU" sz="1900" b="1" dirty="0"/>
          </a:p>
        </p:txBody>
      </p:sp>
      <p:sp>
        <p:nvSpPr>
          <p:cNvPr id="13" name="TextBox 12"/>
          <p:cNvSpPr txBox="1"/>
          <p:nvPr/>
        </p:nvSpPr>
        <p:spPr>
          <a:xfrm>
            <a:off x="323528" y="4664615"/>
            <a:ext cx="2952328" cy="1261884"/>
          </a:xfrm>
          <a:prstGeom prst="rect">
            <a:avLst/>
          </a:prstGeom>
          <a:solidFill>
            <a:schemeClr val="bg1"/>
          </a:solidFill>
          <a:ln w="28575">
            <a:solidFill>
              <a:schemeClr val="tx1"/>
            </a:solidFill>
            <a:prstDash val="dash"/>
          </a:ln>
        </p:spPr>
        <p:txBody>
          <a:bodyPr wrap="square" rtlCol="0">
            <a:spAutoFit/>
          </a:bodyPr>
          <a:lstStyle/>
          <a:p>
            <a:pPr algn="ctr"/>
            <a:r>
              <a:rPr lang="ru-RU" sz="1900" b="1" dirty="0" smtClean="0"/>
              <a:t>Организационно-технологические </a:t>
            </a:r>
          </a:p>
          <a:p>
            <a:pPr algn="ctr"/>
            <a:r>
              <a:rPr lang="ru-RU" sz="1900" b="1" dirty="0" smtClean="0"/>
              <a:t>схемы возведения объектов</a:t>
            </a:r>
            <a:endParaRPr lang="ru-RU" sz="1900" b="1" dirty="0"/>
          </a:p>
        </p:txBody>
      </p:sp>
      <p:cxnSp>
        <p:nvCxnSpPr>
          <p:cNvPr id="16" name="Прямая соединительная линия 15"/>
          <p:cNvCxnSpPr/>
          <p:nvPr/>
        </p:nvCxnSpPr>
        <p:spPr>
          <a:xfrm>
            <a:off x="4716016" y="2248331"/>
            <a:ext cx="0" cy="1725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stCxn id="5" idx="3"/>
          </p:cNvCxnSpPr>
          <p:nvPr/>
        </p:nvCxnSpPr>
        <p:spPr>
          <a:xfrm>
            <a:off x="5724128" y="1832833"/>
            <a:ext cx="2268252"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V="1">
            <a:off x="7956376" y="1832834"/>
            <a:ext cx="0" cy="660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V="1">
            <a:off x="3851920" y="3378012"/>
            <a:ext cx="0" cy="92581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V="1">
            <a:off x="539552" y="3776668"/>
            <a:ext cx="0" cy="887947"/>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01721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Погружение свай завинчиванием</a:t>
            </a:r>
            <a:endParaRPr lang="ru-RU" dirty="0"/>
          </a:p>
        </p:txBody>
      </p:sp>
      <p:pic>
        <p:nvPicPr>
          <p:cNvPr id="3" name="Рисунок 2" descr="http://zadocs.ru/pars_docs/refs/50/49511/49511_html_17252c6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052736"/>
            <a:ext cx="5466080" cy="2558415"/>
          </a:xfrm>
          <a:prstGeom prst="rect">
            <a:avLst/>
          </a:prstGeom>
          <a:noFill/>
          <a:ln>
            <a:noFill/>
          </a:ln>
        </p:spPr>
      </p:pic>
      <p:sp>
        <p:nvSpPr>
          <p:cNvPr id="4" name="Прямоугольник 3"/>
          <p:cNvSpPr/>
          <p:nvPr/>
        </p:nvSpPr>
        <p:spPr>
          <a:xfrm>
            <a:off x="279482" y="3861048"/>
            <a:ext cx="4572000" cy="2308324"/>
          </a:xfrm>
          <a:prstGeom prst="rect">
            <a:avLst/>
          </a:prstGeom>
        </p:spPr>
        <p:txBody>
          <a:bodyPr>
            <a:spAutoFit/>
          </a:bodyPr>
          <a:lstStyle/>
          <a:p>
            <a:r>
              <a:rPr lang="ru-RU" dirty="0"/>
              <a:t>Схема процесса завинчивания свай:</a:t>
            </a:r>
          </a:p>
          <a:p>
            <a:r>
              <a:rPr lang="ru-RU" dirty="0"/>
              <a:t> 1 - конструкция наконечника при погружении в слабые грунты; б — то же, в плотные грунты; в схема погружения сваи; 1 - редуктор наклона рабочего органа; 2 - рабочий орган (кабестан); 3 -свая; 4 - наконечник сваи; 5 - выносные опоры</a:t>
            </a:r>
          </a:p>
        </p:txBody>
      </p:sp>
      <p:pic>
        <p:nvPicPr>
          <p:cNvPr id="11266" name="Picture 2" descr="Картинки по запросу &quot;свай завинчиванием&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5671" y="1052736"/>
            <a:ext cx="3034308" cy="22757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8" name="Picture 4" descr="Картинки по запросу &quot;свай завинчиванием&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3779073"/>
            <a:ext cx="3834946" cy="28762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27246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Погружение свай подмывом грунта </a:t>
            </a:r>
          </a:p>
        </p:txBody>
      </p:sp>
      <p:pic>
        <p:nvPicPr>
          <p:cNvPr id="12292" name="Picture 4" descr="Погружение свай подмыво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836712"/>
            <a:ext cx="6181692" cy="4477703"/>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92984" y="5243716"/>
            <a:ext cx="9036496" cy="1569660"/>
          </a:xfrm>
          <a:prstGeom prst="rect">
            <a:avLst/>
          </a:prstGeom>
        </p:spPr>
        <p:txBody>
          <a:bodyPr wrap="square">
            <a:spAutoFit/>
          </a:bodyPr>
          <a:lstStyle/>
          <a:p>
            <a:r>
              <a:rPr lang="ru-RU" sz="1600" b="1" dirty="0"/>
              <a:t>Погружение свай подмывом:</a:t>
            </a:r>
            <a:endParaRPr lang="ru-RU" sz="1600" dirty="0"/>
          </a:p>
          <a:p>
            <a:r>
              <a:rPr lang="ru-RU" sz="1600" i="1" dirty="0"/>
              <a:t>а —</a:t>
            </a:r>
            <a:r>
              <a:rPr lang="ru-RU" sz="1600" dirty="0"/>
              <a:t> оборудование копра и сваи: </a:t>
            </a:r>
            <a:r>
              <a:rPr lang="ru-RU" sz="1600" i="1" dirty="0"/>
              <a:t>1 —</a:t>
            </a:r>
            <a:r>
              <a:rPr lang="ru-RU" sz="1600" dirty="0"/>
              <a:t> противовесы; </a:t>
            </a:r>
            <a:r>
              <a:rPr lang="ru-RU" sz="1600" i="1" dirty="0"/>
              <a:t>2—</a:t>
            </a:r>
            <a:r>
              <a:rPr lang="ru-RU" sz="1600" dirty="0"/>
              <a:t> свая; </a:t>
            </a:r>
            <a:r>
              <a:rPr lang="ru-RU" sz="1600" i="1" dirty="0"/>
              <a:t>3</a:t>
            </a:r>
            <a:r>
              <a:rPr lang="ru-RU" sz="1600" dirty="0"/>
              <a:t> — гибкие шланги; </a:t>
            </a:r>
            <a:r>
              <a:rPr lang="ru-RU" sz="1600" i="1" dirty="0"/>
              <a:t>4</a:t>
            </a:r>
            <a:r>
              <a:rPr lang="ru-RU" sz="1600" dirty="0"/>
              <a:t> — задвижка; 5 — магистральный коллектор от насосной установки; </a:t>
            </a:r>
            <a:r>
              <a:rPr lang="ru-RU" sz="1600" i="1" dirty="0"/>
              <a:t>6</a:t>
            </a:r>
            <a:r>
              <a:rPr lang="ru-RU" sz="1600" dirty="0"/>
              <a:t> — под- </a:t>
            </a:r>
            <a:r>
              <a:rPr lang="ru-RU" sz="1600" dirty="0" err="1"/>
              <a:t>мывные</a:t>
            </a:r>
            <a:r>
              <a:rPr lang="ru-RU" sz="1600" dirty="0"/>
              <a:t> трубы; 7 — молот; </a:t>
            </a:r>
            <a:r>
              <a:rPr lang="ru-RU" sz="1600" i="1" dirty="0"/>
              <a:t>8 —</a:t>
            </a:r>
            <a:r>
              <a:rPr lang="ru-RU" sz="1600" dirty="0"/>
              <a:t> шапочный брус копра; </a:t>
            </a:r>
            <a:r>
              <a:rPr lang="ru-RU" sz="1600" i="1" dirty="0"/>
              <a:t>б</a:t>
            </a:r>
            <a:r>
              <a:rPr lang="ru-RU" sz="1600" dirty="0"/>
              <a:t> — типы наконечников для </a:t>
            </a:r>
            <a:r>
              <a:rPr lang="ru-RU" sz="1600" dirty="0" err="1"/>
              <a:t>подмывных</a:t>
            </a:r>
            <a:r>
              <a:rPr lang="ru-RU" sz="1600" dirty="0"/>
              <a:t> труб; </a:t>
            </a:r>
            <a:r>
              <a:rPr lang="ru-RU" sz="1600" i="1" dirty="0"/>
              <a:t>в</a:t>
            </a:r>
            <a:r>
              <a:rPr lang="ru-RU" sz="1600" dirty="0"/>
              <a:t> — размещение </a:t>
            </a:r>
            <a:r>
              <a:rPr lang="ru-RU" sz="1600" dirty="0" err="1"/>
              <a:t>подмывной</a:t>
            </a:r>
            <a:r>
              <a:rPr lang="ru-RU" sz="1600" dirty="0"/>
              <a:t> трубы внутри полой сваи; </a:t>
            </a:r>
            <a:r>
              <a:rPr lang="ru-RU" sz="1600" i="1" dirty="0"/>
              <a:t>г — </a:t>
            </a:r>
            <a:r>
              <a:rPr lang="ru-RU" sz="1600" dirty="0"/>
              <a:t>оборудование сваи </a:t>
            </a:r>
            <a:r>
              <a:rPr lang="ru-RU" sz="1600" dirty="0" err="1"/>
              <a:t>подмывными</a:t>
            </a:r>
            <a:r>
              <a:rPr lang="ru-RU" sz="1600" dirty="0"/>
              <a:t> и воздушными трубами: </a:t>
            </a:r>
            <a:r>
              <a:rPr lang="ru-RU" sz="1600" i="1" dirty="0"/>
              <a:t>1</a:t>
            </a:r>
            <a:r>
              <a:rPr lang="ru-RU" sz="1600" dirty="0"/>
              <a:t> — хомут; </a:t>
            </a:r>
            <a:r>
              <a:rPr lang="ru-RU" sz="1600" i="1" dirty="0"/>
              <a:t>2 —</a:t>
            </a:r>
            <a:r>
              <a:rPr lang="ru-RU" sz="1600" dirty="0"/>
              <a:t> свая; </a:t>
            </a:r>
            <a:r>
              <a:rPr lang="ru-RU" sz="1600" i="1" dirty="0"/>
              <a:t>3 — </a:t>
            </a:r>
            <a:r>
              <a:rPr lang="ru-RU" sz="1600" dirty="0"/>
              <a:t>воздушные трубы; </a:t>
            </a:r>
            <a:r>
              <a:rPr lang="ru-RU" sz="1600" i="1" dirty="0"/>
              <a:t>4 —</a:t>
            </a:r>
            <a:r>
              <a:rPr lang="ru-RU" sz="1600" dirty="0"/>
              <a:t> </a:t>
            </a:r>
            <a:r>
              <a:rPr lang="ru-RU" sz="1600" dirty="0" err="1"/>
              <a:t>подмывные</a:t>
            </a:r>
            <a:r>
              <a:rPr lang="ru-RU" sz="1600" dirty="0"/>
              <a:t> трубы супесями</a:t>
            </a:r>
          </a:p>
        </p:txBody>
      </p:sp>
    </p:spTree>
    <p:extLst>
      <p:ext uri="{BB962C8B-B14F-4D97-AF65-F5344CB8AC3E}">
        <p14:creationId xmlns:p14="http://schemas.microsoft.com/office/powerpoint/2010/main" val="276648886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Схемы забивки свай</a:t>
            </a:r>
          </a:p>
        </p:txBody>
      </p:sp>
      <p:pic>
        <p:nvPicPr>
          <p:cNvPr id="13314" name="Picture 2" descr="http://delostroika.ru/uploads/posts/dom_poter/img5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340768"/>
            <a:ext cx="6912768" cy="390187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83568" y="5661248"/>
            <a:ext cx="7416824" cy="646331"/>
          </a:xfrm>
          <a:prstGeom prst="rect">
            <a:avLst/>
          </a:prstGeom>
        </p:spPr>
        <p:txBody>
          <a:bodyPr wrap="square">
            <a:spAutoFit/>
          </a:bodyPr>
          <a:lstStyle/>
          <a:p>
            <a:r>
              <a:rPr lang="ru-RU" dirty="0"/>
              <a:t>а — рядовая; 6 — спиральная; в — секционная; </a:t>
            </a:r>
            <a:endParaRPr lang="ru-RU" dirty="0" smtClean="0"/>
          </a:p>
          <a:p>
            <a:r>
              <a:rPr lang="ru-RU" dirty="0" smtClean="0"/>
              <a:t>1-13 </a:t>
            </a:r>
            <a:r>
              <a:rPr lang="ru-RU" dirty="0"/>
              <a:t>— номера стоянок копровой установки</a:t>
            </a:r>
          </a:p>
        </p:txBody>
      </p:sp>
    </p:spTree>
    <p:extLst>
      <p:ext uri="{BB962C8B-B14F-4D97-AF65-F5344CB8AC3E}">
        <p14:creationId xmlns:p14="http://schemas.microsoft.com/office/powerpoint/2010/main" val="159121833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Буронабивные </a:t>
            </a:r>
            <a:r>
              <a:rPr lang="ru-RU" b="1" dirty="0" smtClean="0"/>
              <a:t>сваи</a:t>
            </a:r>
            <a:endParaRPr lang="ru-RU" dirty="0"/>
          </a:p>
        </p:txBody>
      </p:sp>
      <p:pic>
        <p:nvPicPr>
          <p:cNvPr id="14338" name="Picture 2" descr="https://cf.ppt-online.org/files/slide/3/31kWhyw6zcXUvsJ5xIZ0OgdSlG7riaepotDYF2/slide-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8" y="-26128"/>
            <a:ext cx="9178837" cy="688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88134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5362" name="Picture 2" descr="Сваи с извлекаемой оболочкой Сваи изобретенные в 1899г. А.Э. Страусом (Киев) (Сваи Страус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248"/>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68464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6386" name="Picture 2" descr="Устройство буронабивных свай (без использования обсадной труб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0" y="84419"/>
            <a:ext cx="9033486" cy="6775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81561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760"/>
            <a:ext cx="8784976" cy="548640"/>
          </a:xfrm>
        </p:spPr>
        <p:txBody>
          <a:bodyPr/>
          <a:lstStyle/>
          <a:p>
            <a:r>
              <a:rPr lang="ru-RU" dirty="0" smtClean="0"/>
              <a:t>сухой способ </a:t>
            </a:r>
            <a:r>
              <a:rPr lang="ru-RU" dirty="0"/>
              <a:t>(без крепления стенок скважин)</a:t>
            </a:r>
          </a:p>
        </p:txBody>
      </p:sp>
      <p:pic>
        <p:nvPicPr>
          <p:cNvPr id="3" name="Рисунок 2" descr="http://zadocs.ru/pars_docs/refs/50/49511/49511_html_c0f5c4a.jpg"/>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052737"/>
            <a:ext cx="6120680" cy="4104456"/>
          </a:xfrm>
          <a:prstGeom prst="rect">
            <a:avLst/>
          </a:prstGeom>
          <a:noFill/>
          <a:ln>
            <a:noFill/>
          </a:ln>
        </p:spPr>
      </p:pic>
      <p:sp>
        <p:nvSpPr>
          <p:cNvPr id="4" name="Прямоугольник 3"/>
          <p:cNvSpPr/>
          <p:nvPr/>
        </p:nvSpPr>
        <p:spPr>
          <a:xfrm>
            <a:off x="131340" y="5301208"/>
            <a:ext cx="9036496" cy="1384995"/>
          </a:xfrm>
          <a:prstGeom prst="rect">
            <a:avLst/>
          </a:prstGeom>
        </p:spPr>
        <p:txBody>
          <a:bodyPr wrap="square">
            <a:spAutoFit/>
          </a:bodyPr>
          <a:lstStyle/>
          <a:p>
            <a:r>
              <a:rPr lang="ru-RU" sz="1400" b="1" dirty="0"/>
              <a:t>Технологическая схема устройства буронабивных свай сухим способом:</a:t>
            </a:r>
          </a:p>
          <a:p>
            <a:r>
              <a:rPr lang="ru-RU" sz="1400" b="1" i="1" dirty="0"/>
              <a:t>а - бурение скважины; б - </a:t>
            </a:r>
            <a:r>
              <a:rPr lang="ru-RU" sz="1400" b="1" i="1" dirty="0" err="1"/>
              <a:t>разбуривание</a:t>
            </a:r>
            <a:r>
              <a:rPr lang="ru-RU" sz="1400" b="1" i="1" dirty="0"/>
              <a:t> уширенной полости; в - установка арматурного каркаса; г- установка </a:t>
            </a:r>
            <a:r>
              <a:rPr lang="ru-RU" sz="1400" b="1" i="1" dirty="0" err="1"/>
              <a:t>бетонолитной</a:t>
            </a:r>
            <a:r>
              <a:rPr lang="ru-RU" sz="1400" b="1" i="1" dirty="0"/>
              <a:t> трубы с </a:t>
            </a:r>
            <a:r>
              <a:rPr lang="ru-RU" sz="1400" b="1" i="1" dirty="0" err="1"/>
              <a:t>вибробункером</a:t>
            </a:r>
            <a:r>
              <a:rPr lang="ru-RU" sz="1400" b="1" i="1" dirty="0"/>
              <a:t>; д - бетонирование скважины методом верти­кально </a:t>
            </a:r>
            <a:r>
              <a:rPr lang="ru-RU" sz="1400" b="1" i="1" dirty="0" err="1"/>
              <a:t>перемешаемой</a:t>
            </a:r>
            <a:r>
              <a:rPr lang="ru-RU" sz="1400" b="1" i="1" dirty="0"/>
              <a:t> трубы (ВПТ); е - подъем </a:t>
            </a:r>
            <a:r>
              <a:rPr lang="ru-RU" sz="1400" b="1" i="1" dirty="0" err="1"/>
              <a:t>бетонолитной</a:t>
            </a:r>
            <a:r>
              <a:rPr lang="ru-RU" sz="1400" b="1" i="1" dirty="0"/>
              <a:t> трубы; 1 - буровая установка; 2- привод; 3 - шнековый рабочий орган; 4 - скважина; 5 - расширитель; 6- уширенная полость; 7 - арматурный каркас; 8- стреловой кран; 9 - кондуктор-патрубок; 10 - </a:t>
            </a:r>
            <a:r>
              <a:rPr lang="ru-RU" sz="1400" b="1" i="1" dirty="0" err="1"/>
              <a:t>вибробункер</a:t>
            </a:r>
            <a:r>
              <a:rPr lang="ru-RU" sz="1400" b="1" i="1" dirty="0"/>
              <a:t>; 11- </a:t>
            </a:r>
            <a:r>
              <a:rPr lang="ru-RU" sz="1400" b="1" i="1" dirty="0" err="1"/>
              <a:t>бето­нолитная</a:t>
            </a:r>
            <a:r>
              <a:rPr lang="ru-RU" sz="1400" b="1" i="1" dirty="0"/>
              <a:t> труба; 12 - бадья с бетонной смесью; 13 - уширенная пята сваи</a:t>
            </a:r>
            <a:endParaRPr lang="ru-RU" sz="1400" b="1" dirty="0"/>
          </a:p>
        </p:txBody>
      </p:sp>
    </p:spTree>
    <p:extLst>
      <p:ext uri="{BB962C8B-B14F-4D97-AF65-F5344CB8AC3E}">
        <p14:creationId xmlns:p14="http://schemas.microsoft.com/office/powerpoint/2010/main" val="55519985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Применение глинистого раствора</a:t>
            </a:r>
            <a:endParaRPr lang="ru-RU" dirty="0"/>
          </a:p>
        </p:txBody>
      </p:sp>
      <p:pic>
        <p:nvPicPr>
          <p:cNvPr id="3" name="Рисунок 2" descr="http://zadocs.ru/pars_docs/refs/50/49511/49511_html_m9ed36d.jpg"/>
          <p:cNvPicPr/>
          <p:nvPr/>
        </p:nvPicPr>
        <p:blipFill>
          <a:blip r:embed="rId2">
            <a:extLst>
              <a:ext uri="{28A0092B-C50C-407E-A947-70E740481C1C}">
                <a14:useLocalDpi xmlns:a14="http://schemas.microsoft.com/office/drawing/2010/main" val="0"/>
              </a:ext>
            </a:extLst>
          </a:blip>
          <a:srcRect/>
          <a:stretch>
            <a:fillRect/>
          </a:stretch>
        </p:blipFill>
        <p:spPr bwMode="auto">
          <a:xfrm>
            <a:off x="467544" y="980728"/>
            <a:ext cx="7200800" cy="3888432"/>
          </a:xfrm>
          <a:prstGeom prst="rect">
            <a:avLst/>
          </a:prstGeom>
          <a:noFill/>
          <a:ln>
            <a:noFill/>
          </a:ln>
        </p:spPr>
      </p:pic>
      <p:sp>
        <p:nvSpPr>
          <p:cNvPr id="4" name="Прямоугольник 3"/>
          <p:cNvSpPr/>
          <p:nvPr/>
        </p:nvSpPr>
        <p:spPr>
          <a:xfrm>
            <a:off x="258236" y="4955684"/>
            <a:ext cx="8640960" cy="1569660"/>
          </a:xfrm>
          <a:prstGeom prst="rect">
            <a:avLst/>
          </a:prstGeom>
        </p:spPr>
        <p:txBody>
          <a:bodyPr wrap="square">
            <a:spAutoFit/>
          </a:bodyPr>
          <a:lstStyle/>
          <a:p>
            <a:r>
              <a:rPr lang="ru-RU" sz="1600" dirty="0"/>
              <a:t>Технологическая схема устройства буронабивных свай под глинистым рас­твором:</a:t>
            </a:r>
          </a:p>
          <a:p>
            <a:r>
              <a:rPr lang="ru-RU" sz="1600" i="1" dirty="0"/>
              <a:t>а - бурение скважины; б - устройство расширенной полости; в - установка арматурного каркаса; г - установка </a:t>
            </a:r>
            <a:r>
              <a:rPr lang="ru-RU" sz="1600" i="1" dirty="0" err="1"/>
              <a:t>вибробункера</a:t>
            </a:r>
            <a:r>
              <a:rPr lang="ru-RU" sz="1600" i="1" dirty="0"/>
              <a:t> с </a:t>
            </a:r>
            <a:r>
              <a:rPr lang="ru-RU" sz="1600" i="1" dirty="0" err="1"/>
              <a:t>бетонолитной</a:t>
            </a:r>
            <a:r>
              <a:rPr lang="ru-RU" sz="1600" i="1" dirty="0"/>
              <a:t> трубой; д — бетонирование скважины методом ВПТ; 1 - скважина, 2 - буровая установка; 3 - насос; 4,- </a:t>
            </a:r>
            <a:r>
              <a:rPr lang="ru-RU" sz="1600" i="1" dirty="0" err="1"/>
              <a:t>глиносмеситель</a:t>
            </a:r>
            <a:r>
              <a:rPr lang="ru-RU" sz="1600" i="1" dirty="0"/>
              <a:t>; 5 - приямок для глинистого раствора; 6 - расширитель; 7 - штанга; 8 - стреловой кран; 9 - арматурный каркас; 10 - </a:t>
            </a:r>
            <a:r>
              <a:rPr lang="ru-RU" sz="1600" i="1" dirty="0" err="1"/>
              <a:t>бетоно­литная</a:t>
            </a:r>
            <a:r>
              <a:rPr lang="ru-RU" sz="1600" i="1" dirty="0"/>
              <a:t> труба; 11- </a:t>
            </a:r>
            <a:r>
              <a:rPr lang="ru-RU" sz="1600" i="1" dirty="0" err="1"/>
              <a:t>вибробункер</a:t>
            </a:r>
            <a:endParaRPr lang="ru-RU" sz="1600" dirty="0"/>
          </a:p>
        </p:txBody>
      </p:sp>
    </p:spTree>
    <p:extLst>
      <p:ext uri="{BB962C8B-B14F-4D97-AF65-F5344CB8AC3E}">
        <p14:creationId xmlns:p14="http://schemas.microsoft.com/office/powerpoint/2010/main" val="304890380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7410" name="Picture 2" descr="Бурение скважин под защитой глинистого раствор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37035" cy="6927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69526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Крепление скважин обсадными трубами</a:t>
            </a:r>
            <a:endParaRPr lang="ru-RU" dirty="0"/>
          </a:p>
        </p:txBody>
      </p:sp>
      <p:pic>
        <p:nvPicPr>
          <p:cNvPr id="19458" name="Picture 2" descr="https://cf.ppt-online.org/files/slide/3/31kWhyw6zcXUvsJ5xIZ0OgdSlG7riaepotDYF2/slide-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96752"/>
            <a:ext cx="7416824" cy="5562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060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ДОКУМЕНТИРОВАНИЕ СТРОИТЕЛЬНЫХ ПРОЦЕССОВ</a:t>
            </a:r>
            <a:endParaRPr lang="ru-RU" dirty="0"/>
          </a:p>
        </p:txBody>
      </p:sp>
      <p:sp>
        <p:nvSpPr>
          <p:cNvPr id="5" name="TextBox 4"/>
          <p:cNvSpPr txBox="1"/>
          <p:nvPr/>
        </p:nvSpPr>
        <p:spPr>
          <a:xfrm>
            <a:off x="1957473" y="1340768"/>
            <a:ext cx="3528392" cy="830997"/>
          </a:xfrm>
          <a:prstGeom prst="rect">
            <a:avLst/>
          </a:prstGeom>
          <a:solidFill>
            <a:schemeClr val="bg1"/>
          </a:solidFill>
          <a:ln w="38100">
            <a:solidFill>
              <a:schemeClr val="tx1"/>
            </a:solidFill>
          </a:ln>
        </p:spPr>
        <p:txBody>
          <a:bodyPr wrap="square" rtlCol="0">
            <a:spAutoFit/>
          </a:bodyPr>
          <a:lstStyle/>
          <a:p>
            <a:pPr algn="ctr"/>
            <a:r>
              <a:rPr lang="ru-RU" sz="2400" b="1" dirty="0" smtClean="0"/>
              <a:t>График  производства работ (ППР)</a:t>
            </a:r>
            <a:endParaRPr lang="ru-RU" sz="2400" b="1" dirty="0"/>
          </a:p>
        </p:txBody>
      </p:sp>
      <p:sp>
        <p:nvSpPr>
          <p:cNvPr id="6" name="TextBox 5"/>
          <p:cNvSpPr txBox="1"/>
          <p:nvPr/>
        </p:nvSpPr>
        <p:spPr>
          <a:xfrm>
            <a:off x="611560" y="2545753"/>
            <a:ext cx="2520280" cy="677108"/>
          </a:xfrm>
          <a:prstGeom prst="rect">
            <a:avLst/>
          </a:prstGeom>
          <a:solidFill>
            <a:schemeClr val="bg1"/>
          </a:solidFill>
          <a:ln w="38100">
            <a:solidFill>
              <a:schemeClr val="tx1"/>
            </a:solidFill>
          </a:ln>
        </p:spPr>
        <p:txBody>
          <a:bodyPr wrap="square" rtlCol="0">
            <a:spAutoFit/>
          </a:bodyPr>
          <a:lstStyle/>
          <a:p>
            <a:pPr algn="ctr"/>
            <a:r>
              <a:rPr lang="ru-RU" sz="1900" b="1" dirty="0" err="1" smtClean="0"/>
              <a:t>Стройгенплан</a:t>
            </a:r>
            <a:r>
              <a:rPr lang="ru-RU" sz="1900" b="1" dirty="0" smtClean="0"/>
              <a:t> (объектный)</a:t>
            </a:r>
            <a:endParaRPr lang="ru-RU" sz="1900" b="1" dirty="0"/>
          </a:p>
        </p:txBody>
      </p:sp>
      <p:sp>
        <p:nvSpPr>
          <p:cNvPr id="7" name="TextBox 6"/>
          <p:cNvSpPr txBox="1"/>
          <p:nvPr/>
        </p:nvSpPr>
        <p:spPr>
          <a:xfrm>
            <a:off x="3563888" y="2545753"/>
            <a:ext cx="2520280" cy="677108"/>
          </a:xfrm>
          <a:prstGeom prst="rect">
            <a:avLst/>
          </a:prstGeom>
          <a:solidFill>
            <a:schemeClr val="bg1"/>
          </a:solidFill>
          <a:ln w="38100">
            <a:solidFill>
              <a:schemeClr val="tx1"/>
            </a:solidFill>
          </a:ln>
        </p:spPr>
        <p:txBody>
          <a:bodyPr wrap="square" rtlCol="0">
            <a:spAutoFit/>
          </a:bodyPr>
          <a:lstStyle/>
          <a:p>
            <a:pPr algn="ctr"/>
            <a:r>
              <a:rPr lang="ru-RU" sz="1900" b="1" dirty="0" smtClean="0"/>
              <a:t>Календарный план (объектный)</a:t>
            </a:r>
            <a:endParaRPr lang="ru-RU" sz="1900" b="1" dirty="0"/>
          </a:p>
        </p:txBody>
      </p:sp>
      <p:sp>
        <p:nvSpPr>
          <p:cNvPr id="8" name="TextBox 7"/>
          <p:cNvSpPr txBox="1"/>
          <p:nvPr/>
        </p:nvSpPr>
        <p:spPr>
          <a:xfrm>
            <a:off x="7092280" y="2563051"/>
            <a:ext cx="1777574" cy="677108"/>
          </a:xfrm>
          <a:prstGeom prst="rect">
            <a:avLst/>
          </a:prstGeom>
          <a:solidFill>
            <a:schemeClr val="bg1"/>
          </a:solidFill>
          <a:ln w="38100">
            <a:solidFill>
              <a:schemeClr val="tx1"/>
            </a:solidFill>
          </a:ln>
        </p:spPr>
        <p:txBody>
          <a:bodyPr wrap="square" rtlCol="0">
            <a:spAutoFit/>
          </a:bodyPr>
          <a:lstStyle/>
          <a:p>
            <a:pPr algn="ctr"/>
            <a:r>
              <a:rPr lang="ru-RU" sz="1900" b="1" dirty="0" smtClean="0"/>
              <a:t>Пояснительная записка</a:t>
            </a:r>
            <a:endParaRPr lang="ru-RU" sz="1900" b="1" dirty="0"/>
          </a:p>
        </p:txBody>
      </p:sp>
      <p:sp>
        <p:nvSpPr>
          <p:cNvPr id="9" name="TextBox 8"/>
          <p:cNvSpPr txBox="1"/>
          <p:nvPr/>
        </p:nvSpPr>
        <p:spPr>
          <a:xfrm>
            <a:off x="6876256" y="4221088"/>
            <a:ext cx="1958396" cy="1261884"/>
          </a:xfrm>
          <a:prstGeom prst="rect">
            <a:avLst/>
          </a:prstGeom>
          <a:solidFill>
            <a:schemeClr val="bg1"/>
          </a:solidFill>
          <a:ln w="38100">
            <a:solidFill>
              <a:schemeClr val="tx1"/>
            </a:solidFill>
          </a:ln>
        </p:spPr>
        <p:txBody>
          <a:bodyPr wrap="square" rtlCol="0">
            <a:spAutoFit/>
          </a:bodyPr>
          <a:lstStyle/>
          <a:p>
            <a:pPr algn="ctr"/>
            <a:r>
              <a:rPr lang="ru-RU" sz="1900" b="1" dirty="0" smtClean="0"/>
              <a:t>Технологические карты на отдельные виды работ</a:t>
            </a:r>
            <a:endParaRPr lang="ru-RU" sz="1900" b="1" dirty="0"/>
          </a:p>
        </p:txBody>
      </p:sp>
      <p:sp>
        <p:nvSpPr>
          <p:cNvPr id="10" name="TextBox 9"/>
          <p:cNvSpPr txBox="1"/>
          <p:nvPr/>
        </p:nvSpPr>
        <p:spPr>
          <a:xfrm>
            <a:off x="3491880" y="3928700"/>
            <a:ext cx="2952328" cy="1554272"/>
          </a:xfrm>
          <a:prstGeom prst="rect">
            <a:avLst/>
          </a:prstGeom>
          <a:solidFill>
            <a:schemeClr val="bg1"/>
          </a:solidFill>
          <a:ln w="28575">
            <a:solidFill>
              <a:schemeClr val="tx1"/>
            </a:solidFill>
            <a:prstDash val="dash"/>
          </a:ln>
        </p:spPr>
        <p:txBody>
          <a:bodyPr wrap="square" rtlCol="0">
            <a:spAutoFit/>
          </a:bodyPr>
          <a:lstStyle/>
          <a:p>
            <a:pPr algn="ctr"/>
            <a:r>
              <a:rPr lang="ru-RU" sz="1900" b="1" dirty="0" smtClean="0"/>
              <a:t>Графики поставки строительных конструкций, изделий, материалов; графики движения рабочей силы</a:t>
            </a:r>
            <a:endParaRPr lang="ru-RU" sz="1900" b="1" dirty="0"/>
          </a:p>
        </p:txBody>
      </p:sp>
      <p:sp>
        <p:nvSpPr>
          <p:cNvPr id="11" name="TextBox 10"/>
          <p:cNvSpPr txBox="1"/>
          <p:nvPr/>
        </p:nvSpPr>
        <p:spPr>
          <a:xfrm>
            <a:off x="611560" y="3717032"/>
            <a:ext cx="2520280" cy="2723823"/>
          </a:xfrm>
          <a:prstGeom prst="rect">
            <a:avLst/>
          </a:prstGeom>
          <a:solidFill>
            <a:schemeClr val="bg1"/>
          </a:solidFill>
          <a:ln w="38100">
            <a:solidFill>
              <a:schemeClr val="tx1"/>
            </a:solidFill>
          </a:ln>
        </p:spPr>
        <p:txBody>
          <a:bodyPr wrap="square" rtlCol="0">
            <a:spAutoFit/>
          </a:bodyPr>
          <a:lstStyle/>
          <a:p>
            <a:pPr algn="ctr"/>
            <a:r>
              <a:rPr lang="ru-RU" sz="1900" b="1" dirty="0" smtClean="0"/>
              <a:t>Решения по различным организационно-технологическим вопросам (техника безопасности, геодезические работы, временным сетям и т.д.</a:t>
            </a:r>
            <a:endParaRPr lang="ru-RU" sz="1900" b="1" dirty="0"/>
          </a:p>
        </p:txBody>
      </p:sp>
      <p:cxnSp>
        <p:nvCxnSpPr>
          <p:cNvPr id="12" name="Прямая соединительная линия 11"/>
          <p:cNvCxnSpPr/>
          <p:nvPr/>
        </p:nvCxnSpPr>
        <p:spPr>
          <a:xfrm>
            <a:off x="5485865" y="1700808"/>
            <a:ext cx="2268252"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5485865" y="1988840"/>
            <a:ext cx="95834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6444208" y="1988841"/>
            <a:ext cx="774086" cy="22322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7754117" y="1700809"/>
            <a:ext cx="0" cy="8449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a:endCxn id="7" idx="0"/>
          </p:cNvCxnSpPr>
          <p:nvPr/>
        </p:nvCxnSpPr>
        <p:spPr>
          <a:xfrm>
            <a:off x="4824028" y="2171765"/>
            <a:ext cx="0" cy="3739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2771800" y="2171765"/>
            <a:ext cx="0" cy="3739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2771800" y="3222861"/>
            <a:ext cx="0" cy="49417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flipH="1">
            <a:off x="4824028" y="3240159"/>
            <a:ext cx="9426" cy="688541"/>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419197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8434" name="Picture 2" descr="Сваи с оболочкой (обсадной трубо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30260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8052" y="432088"/>
            <a:ext cx="8092380" cy="548640"/>
          </a:xfrm>
        </p:spPr>
        <p:txBody>
          <a:bodyPr/>
          <a:lstStyle/>
          <a:p>
            <a:r>
              <a:rPr lang="ru-RU" dirty="0" err="1"/>
              <a:t>Буроинъекционные</a:t>
            </a:r>
            <a:r>
              <a:rPr lang="ru-RU" dirty="0"/>
              <a:t> сваи по технологии CFA</a:t>
            </a:r>
            <a:r>
              <a:rPr lang="ru-RU" b="1" dirty="0"/>
              <a:t/>
            </a:r>
            <a:br>
              <a:rPr lang="ru-RU" b="1" dirty="0"/>
            </a:br>
            <a:endParaRPr lang="ru-RU" dirty="0"/>
          </a:p>
        </p:txBody>
      </p:sp>
      <p:pic>
        <p:nvPicPr>
          <p:cNvPr id="20482" name="Picture 2" descr="https://cf.ppt-online.org/files/slide/3/31kWhyw6zcXUvsJ5xIZ0OgdSlG7riaepotDYF2/slide-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853329"/>
            <a:ext cx="7956376" cy="5967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79774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Буронабивные сваи с уширенной пятой</a:t>
            </a:r>
            <a:endParaRPr lang="ru-RU" dirty="0"/>
          </a:p>
        </p:txBody>
      </p:sp>
      <p:pic>
        <p:nvPicPr>
          <p:cNvPr id="3" name="Рисунок 2" descr="http://zadocs.ru/pars_docs/refs/50/49511/49511_html_mdc7e232.jpg"/>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3672408" cy="3528392"/>
          </a:xfrm>
          <a:prstGeom prst="rect">
            <a:avLst/>
          </a:prstGeom>
          <a:noFill/>
          <a:ln>
            <a:noFill/>
          </a:ln>
        </p:spPr>
      </p:pic>
      <p:sp>
        <p:nvSpPr>
          <p:cNvPr id="4" name="Прямоугольник 3"/>
          <p:cNvSpPr/>
          <p:nvPr/>
        </p:nvSpPr>
        <p:spPr>
          <a:xfrm>
            <a:off x="35496" y="5157192"/>
            <a:ext cx="4572000" cy="1569660"/>
          </a:xfrm>
          <a:prstGeom prst="rect">
            <a:avLst/>
          </a:prstGeom>
        </p:spPr>
        <p:txBody>
          <a:bodyPr>
            <a:spAutoFit/>
          </a:bodyPr>
          <a:lstStyle/>
          <a:p>
            <a:r>
              <a:rPr lang="ru-RU" sz="1600" dirty="0" err="1" smtClean="0"/>
              <a:t>Разбуривание</a:t>
            </a:r>
            <a:r>
              <a:rPr lang="ru-RU" sz="1600" dirty="0" smtClean="0"/>
              <a:t> </a:t>
            </a:r>
            <a:r>
              <a:rPr lang="ru-RU" sz="1600" dirty="0"/>
              <a:t>полости в грунте </a:t>
            </a:r>
            <a:r>
              <a:rPr lang="ru-RU" sz="1600" dirty="0" err="1"/>
              <a:t>уширителем</a:t>
            </a:r>
            <a:r>
              <a:rPr lang="ru-RU" sz="1600" dirty="0"/>
              <a:t>:</a:t>
            </a:r>
          </a:p>
          <a:p>
            <a:r>
              <a:rPr lang="ru-RU" sz="1600" i="1" dirty="0"/>
              <a:t>а - положение </a:t>
            </a:r>
            <a:r>
              <a:rPr lang="ru-RU" sz="1600" i="1" dirty="0" err="1"/>
              <a:t>уширителя</a:t>
            </a:r>
            <a:r>
              <a:rPr lang="ru-RU" sz="1600" i="1" dirty="0"/>
              <a:t> во время раз-</a:t>
            </a:r>
            <a:r>
              <a:rPr lang="ru-RU" sz="1600" i="1" dirty="0" err="1"/>
              <a:t>буривания</a:t>
            </a:r>
            <a:r>
              <a:rPr lang="ru-RU" sz="1600" i="1" dirty="0"/>
              <a:t> скважины; б - то же, в про­цессе </a:t>
            </a:r>
            <a:r>
              <a:rPr lang="ru-RU" sz="1600" i="1" dirty="0" err="1"/>
              <a:t>разбуривания</a:t>
            </a:r>
            <a:r>
              <a:rPr lang="ru-RU" sz="1600" i="1" dirty="0"/>
              <a:t> полости; 1 - </a:t>
            </a:r>
            <a:r>
              <a:rPr lang="ru-RU" sz="1600" i="1" dirty="0" err="1"/>
              <a:t>грунтосборник</a:t>
            </a:r>
            <a:r>
              <a:rPr lang="ru-RU" sz="1600" i="1" dirty="0"/>
              <a:t>; 2 - режущие ножи; 3 - скважи­на; 4 - штанга; 5 - уширенная полость</a:t>
            </a:r>
            <a:endParaRPr lang="ru-RU" sz="1600" dirty="0"/>
          </a:p>
        </p:txBody>
      </p:sp>
      <p:pic>
        <p:nvPicPr>
          <p:cNvPr id="5" name="Рисунок 4" descr="http://zadocs.ru/pars_docs/refs/50/49511/49511_html_493710da.jpg"/>
          <p:cNvPicPr/>
          <p:nvPr/>
        </p:nvPicPr>
        <p:blipFill rotWithShape="1">
          <a:blip r:embed="rId3">
            <a:extLst>
              <a:ext uri="{28A0092B-C50C-407E-A947-70E740481C1C}">
                <a14:useLocalDpi xmlns:a14="http://schemas.microsoft.com/office/drawing/2010/main" val="0"/>
              </a:ext>
            </a:extLst>
          </a:blip>
          <a:srcRect b="8721"/>
          <a:stretch/>
        </p:blipFill>
        <p:spPr bwMode="auto">
          <a:xfrm>
            <a:off x="5004048" y="908720"/>
            <a:ext cx="3312368" cy="3600400"/>
          </a:xfrm>
          <a:prstGeom prst="rect">
            <a:avLst/>
          </a:prstGeom>
          <a:noFill/>
          <a:ln>
            <a:noFill/>
          </a:ln>
          <a:extLst>
            <a:ext uri="{53640926-AAD7-44D8-BBD7-CCE9431645EC}">
              <a14:shadowObscured xmlns:a14="http://schemas.microsoft.com/office/drawing/2010/main"/>
            </a:ext>
          </a:extLst>
        </p:spPr>
      </p:pic>
      <p:sp>
        <p:nvSpPr>
          <p:cNvPr id="6" name="Прямоугольник 5"/>
          <p:cNvSpPr/>
          <p:nvPr/>
        </p:nvSpPr>
        <p:spPr>
          <a:xfrm>
            <a:off x="4627067" y="4611231"/>
            <a:ext cx="4572000" cy="2246769"/>
          </a:xfrm>
          <a:prstGeom prst="rect">
            <a:avLst/>
          </a:prstGeom>
        </p:spPr>
        <p:txBody>
          <a:bodyPr>
            <a:spAutoFit/>
          </a:bodyPr>
          <a:lstStyle/>
          <a:p>
            <a:r>
              <a:rPr lang="ru-RU" sz="1400" dirty="0"/>
              <a:t>Технологическая схема уст­ройства свай с камуфлетным уширением:</a:t>
            </a:r>
          </a:p>
          <a:p>
            <a:r>
              <a:rPr lang="ru-RU" sz="1400" i="1" dirty="0"/>
              <a:t>а - опускание заряда ВВ и заполнение сква­жины бетонной смесью; б - подъем </a:t>
            </a:r>
            <a:r>
              <a:rPr lang="ru-RU" sz="1400" i="1" dirty="0" err="1"/>
              <a:t>бетоно­литной</a:t>
            </a:r>
            <a:r>
              <a:rPr lang="ru-RU" sz="1400" i="1" dirty="0"/>
              <a:t> трубы и образование уширенной пяты взрывом; в - готовая набивная свая с камуф­летным уширением; / - заряд ВВ; 2 - про­вод к подрывной машине; 3 - обсадная тру­ба; 4 - приемная воронка; 5 - бетонная смесь; 6 - бадья с бетонной смесью; 7 -уширенная пята; 8 - арматурный каркас</a:t>
            </a:r>
            <a:endParaRPr lang="ru-RU" sz="1400" dirty="0"/>
          </a:p>
        </p:txBody>
      </p:sp>
    </p:spTree>
    <p:extLst>
      <p:ext uri="{BB962C8B-B14F-4D97-AF65-F5344CB8AC3E}">
        <p14:creationId xmlns:p14="http://schemas.microsoft.com/office/powerpoint/2010/main" val="214596105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Буронабивные сваи с уширенной пятой</a:t>
            </a:r>
            <a:endParaRPr lang="ru-RU" dirty="0"/>
          </a:p>
        </p:txBody>
      </p:sp>
      <p:pic>
        <p:nvPicPr>
          <p:cNvPr id="25602" name="Picture 2" descr="http://burenie93.ru/wp-content/gallery/dd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983" y="1340768"/>
            <a:ext cx="8811505"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77203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Буронабивные сваи с уширенной пятой</a:t>
            </a:r>
            <a:endParaRPr lang="ru-RU" dirty="0"/>
          </a:p>
        </p:txBody>
      </p:sp>
      <p:pic>
        <p:nvPicPr>
          <p:cNvPr id="21508" name="Picture 4" descr="https://inzhenery.ru/images/info/buronabivnie/ushireni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5" y="3762985"/>
            <a:ext cx="5498757" cy="3095015"/>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https://inzhenery.ru/images/info/buronabivnie/ushirenie2.jpg"/>
          <p:cNvPicPr>
            <a:picLocks noChangeAspect="1" noChangeArrowheads="1"/>
          </p:cNvPicPr>
          <p:nvPr/>
        </p:nvPicPr>
        <p:blipFill rotWithShape="1">
          <a:blip r:embed="rId3">
            <a:extLst>
              <a:ext uri="{28A0092B-C50C-407E-A947-70E740481C1C}">
                <a14:useLocalDpi xmlns:a14="http://schemas.microsoft.com/office/drawing/2010/main" val="0"/>
              </a:ext>
            </a:extLst>
          </a:blip>
          <a:srcRect b="7446"/>
          <a:stretch/>
        </p:blipFill>
        <p:spPr bwMode="auto">
          <a:xfrm>
            <a:off x="1" y="908720"/>
            <a:ext cx="5148063" cy="2879275"/>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Картинки по запросу &quot;Буронабивные сваи с уширенной пятой&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4125362"/>
            <a:ext cx="2382169" cy="2370259"/>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Картинки по запросу &quot;Буронабивные сваи с уширенной пятой&quot;&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864796"/>
            <a:ext cx="3972856" cy="2814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29784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620688"/>
            <a:ext cx="7520940" cy="548640"/>
          </a:xfrm>
        </p:spPr>
        <p:txBody>
          <a:bodyPr/>
          <a:lstStyle/>
          <a:p>
            <a:r>
              <a:rPr lang="ru-RU" dirty="0"/>
              <a:t>Технологическая схема устройства буронабивных свай с </a:t>
            </a:r>
            <a:r>
              <a:rPr lang="ru-RU" dirty="0" err="1"/>
              <a:t>выштампованной</a:t>
            </a:r>
            <a:r>
              <a:rPr lang="ru-RU" dirty="0"/>
              <a:t> пятой</a:t>
            </a:r>
          </a:p>
        </p:txBody>
      </p:sp>
      <p:pic>
        <p:nvPicPr>
          <p:cNvPr id="3" name="Рисунок 2" descr="http://zadocs.ru/pars_docs/refs/50/49511/49511_html_111b9b4a.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484784"/>
            <a:ext cx="7920880" cy="3600400"/>
          </a:xfrm>
          <a:prstGeom prst="rect">
            <a:avLst/>
          </a:prstGeom>
          <a:noFill/>
          <a:ln>
            <a:noFill/>
          </a:ln>
        </p:spPr>
      </p:pic>
      <p:sp>
        <p:nvSpPr>
          <p:cNvPr id="4" name="Прямоугольник 3"/>
          <p:cNvSpPr/>
          <p:nvPr/>
        </p:nvSpPr>
        <p:spPr>
          <a:xfrm>
            <a:off x="323528" y="5157192"/>
            <a:ext cx="8640960" cy="1600438"/>
          </a:xfrm>
          <a:prstGeom prst="rect">
            <a:avLst/>
          </a:prstGeom>
        </p:spPr>
        <p:txBody>
          <a:bodyPr wrap="square">
            <a:spAutoFit/>
          </a:bodyPr>
          <a:lstStyle/>
          <a:p>
            <a:r>
              <a:rPr lang="ru-RU" sz="1400" i="1" dirty="0"/>
              <a:t>а - бурение скважины; б - установка в скважину обсадной трубы; в - засыпка в скважину жесткой бетонной смеси; г - </a:t>
            </a:r>
            <a:r>
              <a:rPr lang="ru-RU" sz="1400" i="1" dirty="0" err="1"/>
              <a:t>втрамбовывание</a:t>
            </a:r>
            <a:r>
              <a:rPr lang="ru-RU" sz="1400" i="1" dirty="0"/>
              <a:t> бетонной смеси в основание; д - извлечение обсадной трубы и установка арматурного каркаса; е - бетонирование ствола сваи с уплотнением глубинным вибратором; ж - устройство опалубки оголовка сваи;1 - буровая машина; 2 - рабочий механизм с навесным оборудованием для устройства уширенной пяты; 3 - обсадная труба; 4 - лоток для за­грузки жесткой бетонной смеси; 5 - трамбовка; 6 - стреловой кран; 7 - арматурный каркас; 8 -бадья с бетонной смесью; 9 - воронка; 10 - </a:t>
            </a:r>
            <a:r>
              <a:rPr lang="ru-RU" sz="1400" i="1" dirty="0" err="1"/>
              <a:t>выштампованная</a:t>
            </a:r>
            <a:r>
              <a:rPr lang="ru-RU" sz="1400" i="1" dirty="0"/>
              <a:t> уширенная пята; 11 - опалубка ого­ловка</a:t>
            </a:r>
            <a:endParaRPr lang="ru-RU" sz="1400" dirty="0"/>
          </a:p>
        </p:txBody>
      </p:sp>
    </p:spTree>
    <p:extLst>
      <p:ext uri="{BB962C8B-B14F-4D97-AF65-F5344CB8AC3E}">
        <p14:creationId xmlns:p14="http://schemas.microsoft.com/office/powerpoint/2010/main" val="227346162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Технологическая схема устройства вытрамбованных свай</a:t>
            </a:r>
          </a:p>
        </p:txBody>
      </p:sp>
      <p:pic>
        <p:nvPicPr>
          <p:cNvPr id="3" name="Рисунок 2" descr="http://zadocs.ru/pars_docs/refs/50/49511/49511_html_m329b8298.jpg"/>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268760"/>
            <a:ext cx="6408712" cy="3888432"/>
          </a:xfrm>
          <a:prstGeom prst="rect">
            <a:avLst/>
          </a:prstGeom>
          <a:noFill/>
          <a:ln>
            <a:noFill/>
          </a:ln>
        </p:spPr>
      </p:pic>
      <p:sp>
        <p:nvSpPr>
          <p:cNvPr id="4" name="Прямоугольник 3"/>
          <p:cNvSpPr/>
          <p:nvPr/>
        </p:nvSpPr>
        <p:spPr>
          <a:xfrm>
            <a:off x="179512" y="5301208"/>
            <a:ext cx="8712968" cy="1200329"/>
          </a:xfrm>
          <a:prstGeom prst="rect">
            <a:avLst/>
          </a:prstGeom>
        </p:spPr>
        <p:txBody>
          <a:bodyPr wrap="square">
            <a:spAutoFit/>
          </a:bodyPr>
          <a:lstStyle/>
          <a:p>
            <a:r>
              <a:rPr lang="ru-RU" b="1" i="1" dirty="0"/>
              <a:t>а</a:t>
            </a:r>
            <a:r>
              <a:rPr lang="ru-RU" i="1" dirty="0"/>
              <a:t> - образование скважины; </a:t>
            </a:r>
            <a:r>
              <a:rPr lang="ru-RU" b="1" i="1" dirty="0"/>
              <a:t>б</a:t>
            </a:r>
            <a:r>
              <a:rPr lang="ru-RU" i="1" dirty="0"/>
              <a:t> - укладка первой порции бетонной смеси; </a:t>
            </a:r>
            <a:r>
              <a:rPr lang="ru-RU" b="1" i="1" dirty="0"/>
              <a:t>в</a:t>
            </a:r>
            <a:r>
              <a:rPr lang="ru-RU" i="1" dirty="0"/>
              <a:t> - уплотнение бетонной смеси трамбующей штангой, жестко соединенной с вибропогружателем; </a:t>
            </a:r>
            <a:r>
              <a:rPr lang="ru-RU" b="1" i="1" dirty="0"/>
              <a:t>г</a:t>
            </a:r>
            <a:r>
              <a:rPr lang="ru-RU" i="1" dirty="0"/>
              <a:t> - укладка и уплотнение последующих слоев бетонной смеси; </a:t>
            </a:r>
            <a:r>
              <a:rPr lang="ru-RU" b="1" i="1" dirty="0"/>
              <a:t>д</a:t>
            </a:r>
            <a:r>
              <a:rPr lang="ru-RU" i="1" dirty="0"/>
              <a:t> - извлечение обсадной трубы и установка арматурного каркаса в голове сваи</a:t>
            </a:r>
            <a:endParaRPr lang="ru-RU" dirty="0"/>
          </a:p>
        </p:txBody>
      </p:sp>
    </p:spTree>
    <p:extLst>
      <p:ext uri="{BB962C8B-B14F-4D97-AF65-F5344CB8AC3E}">
        <p14:creationId xmlns:p14="http://schemas.microsoft.com/office/powerpoint/2010/main" val="390404369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Технологическая схема устройства </a:t>
            </a:r>
            <a:r>
              <a:rPr lang="ru-RU" dirty="0" err="1"/>
              <a:t>частотрамбованных</a:t>
            </a:r>
            <a:r>
              <a:rPr lang="ru-RU" dirty="0"/>
              <a:t> свай</a:t>
            </a:r>
          </a:p>
        </p:txBody>
      </p:sp>
      <p:pic>
        <p:nvPicPr>
          <p:cNvPr id="3" name="Рисунок 2" descr="http://zadocs.ru/pars_docs/refs/50/49511/49511_html_32ed882f.jpg"/>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124744"/>
            <a:ext cx="5832648" cy="3888432"/>
          </a:xfrm>
          <a:prstGeom prst="rect">
            <a:avLst/>
          </a:prstGeom>
          <a:noFill/>
          <a:ln>
            <a:noFill/>
          </a:ln>
        </p:spPr>
      </p:pic>
      <p:sp>
        <p:nvSpPr>
          <p:cNvPr id="4" name="Прямоугольник 3"/>
          <p:cNvSpPr/>
          <p:nvPr/>
        </p:nvSpPr>
        <p:spPr>
          <a:xfrm>
            <a:off x="251520" y="5229200"/>
            <a:ext cx="8568952" cy="1477328"/>
          </a:xfrm>
          <a:prstGeom prst="rect">
            <a:avLst/>
          </a:prstGeom>
        </p:spPr>
        <p:txBody>
          <a:bodyPr wrap="square">
            <a:spAutoFit/>
          </a:bodyPr>
          <a:lstStyle/>
          <a:p>
            <a:r>
              <a:rPr lang="ru-RU" b="1" i="1" dirty="0"/>
              <a:t>а</a:t>
            </a:r>
            <a:r>
              <a:rPr lang="ru-RU" i="1" dirty="0"/>
              <a:t> - погружение обсадной трубы; </a:t>
            </a:r>
            <a:r>
              <a:rPr lang="ru-RU" b="1" i="1" dirty="0"/>
              <a:t>б</a:t>
            </a:r>
            <a:r>
              <a:rPr lang="ru-RU" i="1" dirty="0"/>
              <a:t> - установка арматурного каркаса; </a:t>
            </a:r>
            <a:r>
              <a:rPr lang="ru-RU" b="1" i="1" dirty="0"/>
              <a:t>в</a:t>
            </a:r>
            <a:r>
              <a:rPr lang="ru-RU" i="1" dirty="0"/>
              <a:t> - подача бетонной смеси в полость трубы; </a:t>
            </a:r>
            <a:r>
              <a:rPr lang="ru-RU" b="1" i="1" dirty="0"/>
              <a:t>г</a:t>
            </a:r>
            <a:r>
              <a:rPr lang="ru-RU" i="1" dirty="0"/>
              <a:t> - извлечение обсадной трубы с одновременным уплотнением бетонной смеси; 1 - обсадная труба; 2 - копер; 3 - молот двойного действия; 4 - арматурный каркас; 5 – бадья с бетонной смесью; б - приемная воронка; 7 - чугунный башмак</a:t>
            </a:r>
            <a:endParaRPr lang="ru-RU" dirty="0"/>
          </a:p>
        </p:txBody>
      </p:sp>
    </p:spTree>
    <p:extLst>
      <p:ext uri="{BB962C8B-B14F-4D97-AF65-F5344CB8AC3E}">
        <p14:creationId xmlns:p14="http://schemas.microsoft.com/office/powerpoint/2010/main" val="292816147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Схема устройства песчаных (грунтовых) набивных свай</a:t>
            </a:r>
          </a:p>
        </p:txBody>
      </p:sp>
      <p:pic>
        <p:nvPicPr>
          <p:cNvPr id="3" name="Рисунок 2" descr="http://zadocs.ru/pars_docs/refs/50/49511/49511_html_m63723166.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96752"/>
            <a:ext cx="3528392" cy="3415656"/>
          </a:xfrm>
          <a:prstGeom prst="rect">
            <a:avLst/>
          </a:prstGeom>
          <a:noFill/>
          <a:ln>
            <a:noFill/>
          </a:ln>
        </p:spPr>
      </p:pic>
      <p:sp>
        <p:nvSpPr>
          <p:cNvPr id="4" name="Прямоугольник 3"/>
          <p:cNvSpPr/>
          <p:nvPr/>
        </p:nvSpPr>
        <p:spPr>
          <a:xfrm>
            <a:off x="233772" y="5157192"/>
            <a:ext cx="3904048" cy="1754326"/>
          </a:xfrm>
          <a:prstGeom prst="rect">
            <a:avLst/>
          </a:prstGeom>
        </p:spPr>
        <p:txBody>
          <a:bodyPr wrap="square">
            <a:spAutoFit/>
          </a:bodyPr>
          <a:lstStyle/>
          <a:p>
            <a:r>
              <a:rPr lang="ru-RU" b="1" i="1" dirty="0"/>
              <a:t>а</a:t>
            </a:r>
            <a:r>
              <a:rPr lang="ru-RU" i="1" dirty="0"/>
              <a:t> - погружение обсадной трубы; </a:t>
            </a:r>
            <a:r>
              <a:rPr lang="ru-RU" b="1" i="1" dirty="0"/>
              <a:t>б</a:t>
            </a:r>
            <a:r>
              <a:rPr lang="ru-RU" i="1" dirty="0"/>
              <a:t> - извлече­ние трубы; </a:t>
            </a:r>
            <a:r>
              <a:rPr lang="ru-RU" b="1" i="1" dirty="0"/>
              <a:t>в</a:t>
            </a:r>
            <a:r>
              <a:rPr lang="ru-RU" i="1" dirty="0"/>
              <a:t> - раскрывающийся наконечник; 1 – </a:t>
            </a:r>
            <a:r>
              <a:rPr lang="ru-RU" i="1" dirty="0" err="1"/>
              <a:t>вибро-погружатель</a:t>
            </a:r>
            <a:r>
              <a:rPr lang="ru-RU" i="1" dirty="0"/>
              <a:t>; 2 -обсадная труба; 3 - шарнир; 4 - створка наконечника; 5 -кольцо</a:t>
            </a:r>
            <a:endParaRPr lang="ru-RU" dirty="0"/>
          </a:p>
        </p:txBody>
      </p:sp>
      <p:pic>
        <p:nvPicPr>
          <p:cNvPr id="22530" name="Picture 2" descr="http://constructionlinks.ru/fusion_images/articles/115_8.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7820" y="1844824"/>
            <a:ext cx="5006180" cy="3559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343273"/>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zadocs.ru/pars_docs/refs/50/49511/49511_html_m35bcff4a.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2" y="1340768"/>
            <a:ext cx="4608512" cy="2952328"/>
          </a:xfrm>
          <a:prstGeom prst="rect">
            <a:avLst/>
          </a:prstGeom>
          <a:noFill/>
          <a:ln>
            <a:noFill/>
          </a:ln>
        </p:spPr>
      </p:pic>
      <p:pic>
        <p:nvPicPr>
          <p:cNvPr id="23556" name="Picture 4" descr="Картинки по запросу &quot;Технология устройства ростверков&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121" y="764704"/>
            <a:ext cx="4772974" cy="3266505"/>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b="1" i="1" dirty="0"/>
              <a:t>Технология устройства ростверков</a:t>
            </a:r>
            <a:endParaRPr lang="ru-RU" dirty="0"/>
          </a:p>
        </p:txBody>
      </p:sp>
      <p:pic>
        <p:nvPicPr>
          <p:cNvPr id="23554" name="Picture 2" descr="Картинки по запросу &quot;Технология устройства ростверков&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0177" y="3982578"/>
            <a:ext cx="4723823" cy="287815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3528" y="4699010"/>
            <a:ext cx="3852593" cy="1754326"/>
          </a:xfrm>
          <a:prstGeom prst="rect">
            <a:avLst/>
          </a:prstGeom>
        </p:spPr>
        <p:txBody>
          <a:bodyPr wrap="square">
            <a:spAutoFit/>
          </a:bodyPr>
          <a:lstStyle/>
          <a:p>
            <a:r>
              <a:rPr lang="ru-RU" dirty="0"/>
              <a:t>Соединение сваи с ростверком:</a:t>
            </a:r>
          </a:p>
          <a:p>
            <a:r>
              <a:rPr lang="ru-RU" i="1" dirty="0"/>
              <a:t>а - свободное </a:t>
            </a:r>
            <a:r>
              <a:rPr lang="ru-RU" i="1" dirty="0" err="1"/>
              <a:t>опирание</a:t>
            </a:r>
            <a:r>
              <a:rPr lang="ru-RU" i="1" dirty="0"/>
              <a:t>; б - жесткое опирание;1 - свая; 2 - ростверк; 3 - арматурная сетка; 4 -песчаная подготовка; 5 - выпуск арматуры из сваи</a:t>
            </a:r>
            <a:endParaRPr lang="ru-RU" dirty="0"/>
          </a:p>
        </p:txBody>
      </p:sp>
    </p:spTree>
    <p:extLst>
      <p:ext uri="{BB962C8B-B14F-4D97-AF65-F5344CB8AC3E}">
        <p14:creationId xmlns:p14="http://schemas.microsoft.com/office/powerpoint/2010/main" val="914471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технологические карты в строительстве </a:t>
            </a:r>
            <a:endParaRPr lang="ru-RU" dirty="0"/>
          </a:p>
        </p:txBody>
      </p:sp>
      <p:sp>
        <p:nvSpPr>
          <p:cNvPr id="7" name="TextBox 6"/>
          <p:cNvSpPr txBox="1"/>
          <p:nvPr/>
        </p:nvSpPr>
        <p:spPr>
          <a:xfrm>
            <a:off x="395536" y="1052736"/>
            <a:ext cx="8424936" cy="1200329"/>
          </a:xfrm>
          <a:prstGeom prst="rect">
            <a:avLst/>
          </a:prstGeom>
          <a:noFill/>
          <a:ln>
            <a:solidFill>
              <a:schemeClr val="tx1"/>
            </a:solidFill>
          </a:ln>
        </p:spPr>
        <p:txBody>
          <a:bodyPr wrap="square" rtlCol="0">
            <a:spAutoFit/>
          </a:bodyPr>
          <a:lstStyle/>
          <a:p>
            <a:pPr algn="ctr"/>
            <a:r>
              <a:rPr lang="ru-RU" b="1" dirty="0"/>
              <a:t>Технологическая карта</a:t>
            </a:r>
            <a:r>
              <a:rPr lang="ru-RU" dirty="0"/>
              <a:t> — основной документ технологии строительного производства, регламентирующий последовательность и режимы выполнения строительного процесса на базе прогрессивных методов и комплексной механизации. </a:t>
            </a:r>
          </a:p>
        </p:txBody>
      </p:sp>
      <p:sp>
        <p:nvSpPr>
          <p:cNvPr id="8" name="TextBox 7"/>
          <p:cNvSpPr txBox="1"/>
          <p:nvPr/>
        </p:nvSpPr>
        <p:spPr>
          <a:xfrm>
            <a:off x="395953" y="2494637"/>
            <a:ext cx="8424936" cy="646331"/>
          </a:xfrm>
          <a:prstGeom prst="rect">
            <a:avLst/>
          </a:prstGeom>
          <a:noFill/>
          <a:ln>
            <a:solidFill>
              <a:schemeClr val="tx1"/>
            </a:solidFill>
          </a:ln>
        </p:spPr>
        <p:txBody>
          <a:bodyPr wrap="square" rtlCol="0">
            <a:spAutoFit/>
          </a:bodyPr>
          <a:lstStyle/>
          <a:p>
            <a:pPr algn="ctr"/>
            <a:r>
              <a:rPr lang="ru-RU" dirty="0" smtClean="0"/>
              <a:t>Предельные </a:t>
            </a:r>
            <a:r>
              <a:rPr lang="ru-RU" dirty="0"/>
              <a:t>технологические параметры, допускаемые действующими нормативами</a:t>
            </a:r>
          </a:p>
        </p:txBody>
      </p:sp>
      <p:sp>
        <p:nvSpPr>
          <p:cNvPr id="9" name="TextBox 8"/>
          <p:cNvSpPr txBox="1"/>
          <p:nvPr/>
        </p:nvSpPr>
        <p:spPr>
          <a:xfrm>
            <a:off x="395536" y="3356992"/>
            <a:ext cx="1872208" cy="3323987"/>
          </a:xfrm>
          <a:prstGeom prst="rect">
            <a:avLst/>
          </a:prstGeom>
          <a:noFill/>
          <a:ln>
            <a:solidFill>
              <a:schemeClr val="tx1"/>
            </a:solidFill>
          </a:ln>
        </p:spPr>
        <p:txBody>
          <a:bodyPr wrap="square" rtlCol="0">
            <a:spAutoFit/>
          </a:bodyPr>
          <a:lstStyle/>
          <a:p>
            <a:pPr algn="ctr"/>
            <a:r>
              <a:rPr lang="ru-RU" sz="1400" b="1" dirty="0"/>
              <a:t>I группа</a:t>
            </a:r>
            <a:r>
              <a:rPr lang="ru-RU" sz="1400" dirty="0"/>
              <a:t> — область применения карты и технологические требования. В ней приводят виды процессов и их состав: нормативы, которые необходимо выполнить; природно-климатические, геологические и другие условия; особенности функционирования процесса</a:t>
            </a:r>
          </a:p>
        </p:txBody>
      </p:sp>
      <p:sp>
        <p:nvSpPr>
          <p:cNvPr id="10" name="TextBox 9"/>
          <p:cNvSpPr txBox="1"/>
          <p:nvPr/>
        </p:nvSpPr>
        <p:spPr>
          <a:xfrm>
            <a:off x="2411760" y="3356992"/>
            <a:ext cx="2124236" cy="3000821"/>
          </a:xfrm>
          <a:prstGeom prst="rect">
            <a:avLst/>
          </a:prstGeom>
          <a:noFill/>
          <a:ln>
            <a:solidFill>
              <a:schemeClr val="tx1"/>
            </a:solidFill>
          </a:ln>
        </p:spPr>
        <p:txBody>
          <a:bodyPr wrap="square" rtlCol="0">
            <a:spAutoFit/>
          </a:bodyPr>
          <a:lstStyle/>
          <a:p>
            <a:pPr algn="ctr"/>
            <a:r>
              <a:rPr lang="ru-RU" sz="900" b="1" dirty="0"/>
              <a:t>II группа</a:t>
            </a:r>
            <a:r>
              <a:rPr lang="ru-RU" sz="900" dirty="0"/>
              <a:t> — технологические режимы, способы и приемы получения продукта. В ней излагают допустимые режимы, обеспечивающие получение заданного продукта в соответствии со СНиП, ГОСТами, ТУ и другими нормативными документами; приводят схему рабочей зоны на время выполнения элементарного процесса (операции) с размещением и привязкой машин и механизмов, материальных ресурсов (материалов, полуфабрикатов и изделий) и указанием путей перемещения их в зону функционирования процесса; способы, режимы и последовательность ведения операций с указанием рациональных типов технологической оснастки (приспособлений и устройств); решения по технике безопасности;</a:t>
            </a:r>
          </a:p>
        </p:txBody>
      </p:sp>
      <p:sp>
        <p:nvSpPr>
          <p:cNvPr id="11" name="TextBox 10"/>
          <p:cNvSpPr txBox="1"/>
          <p:nvPr/>
        </p:nvSpPr>
        <p:spPr>
          <a:xfrm>
            <a:off x="4716016" y="3356992"/>
            <a:ext cx="1944216" cy="3046988"/>
          </a:xfrm>
          <a:prstGeom prst="rect">
            <a:avLst/>
          </a:prstGeom>
          <a:noFill/>
          <a:ln>
            <a:solidFill>
              <a:schemeClr val="tx1"/>
            </a:solidFill>
          </a:ln>
        </p:spPr>
        <p:txBody>
          <a:bodyPr wrap="square" rtlCol="0">
            <a:spAutoFit/>
          </a:bodyPr>
          <a:lstStyle/>
          <a:p>
            <a:pPr algn="ctr"/>
            <a:r>
              <a:rPr lang="ru-RU" sz="1600" b="1" dirty="0"/>
              <a:t>III группа</a:t>
            </a:r>
            <a:r>
              <a:rPr lang="ru-RU" sz="1600" dirty="0"/>
              <a:t>—технико-экономические показатели. Эта группа характеризует затраты труда на весь объем и на единицу объема, затраты </a:t>
            </a:r>
            <a:r>
              <a:rPr lang="ru-RU" sz="1600" dirty="0" err="1"/>
              <a:t>машино</a:t>
            </a:r>
            <a:r>
              <a:rPr lang="ru-RU" sz="1600" dirty="0"/>
              <a:t>-смен, выработку на одного работающего;</a:t>
            </a:r>
          </a:p>
        </p:txBody>
      </p:sp>
      <p:sp>
        <p:nvSpPr>
          <p:cNvPr id="12" name="TextBox 11"/>
          <p:cNvSpPr txBox="1"/>
          <p:nvPr/>
        </p:nvSpPr>
        <p:spPr>
          <a:xfrm>
            <a:off x="6948264" y="3356992"/>
            <a:ext cx="1872208" cy="2462213"/>
          </a:xfrm>
          <a:prstGeom prst="rect">
            <a:avLst/>
          </a:prstGeom>
          <a:noFill/>
          <a:ln>
            <a:solidFill>
              <a:schemeClr val="tx1"/>
            </a:solidFill>
          </a:ln>
        </p:spPr>
        <p:txBody>
          <a:bodyPr wrap="square" rtlCol="0">
            <a:spAutoFit/>
          </a:bodyPr>
          <a:lstStyle/>
          <a:p>
            <a:pPr algn="ctr"/>
            <a:r>
              <a:rPr lang="ru-RU" sz="1400" b="1" dirty="0"/>
              <a:t>IV группа</a:t>
            </a:r>
            <a:r>
              <a:rPr lang="ru-RU" sz="1400" dirty="0"/>
              <a:t> — материально-технические ресурсы. В ней приводят необходимое для функционирования процесса количество материалов, деталей и конструкций, число и типы машин и инструмента.</a:t>
            </a:r>
          </a:p>
        </p:txBody>
      </p:sp>
      <p:sp>
        <p:nvSpPr>
          <p:cNvPr id="13" name="Стрелка вниз 12"/>
          <p:cNvSpPr/>
          <p:nvPr/>
        </p:nvSpPr>
        <p:spPr>
          <a:xfrm>
            <a:off x="4535996" y="2253065"/>
            <a:ext cx="180020" cy="241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a:off x="1241630" y="3140968"/>
            <a:ext cx="180020" cy="241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4"/>
          <p:cNvSpPr/>
          <p:nvPr/>
        </p:nvSpPr>
        <p:spPr>
          <a:xfrm>
            <a:off x="3383868" y="3140968"/>
            <a:ext cx="180020" cy="241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низ 15"/>
          <p:cNvSpPr/>
          <p:nvPr/>
        </p:nvSpPr>
        <p:spPr>
          <a:xfrm>
            <a:off x="5508104" y="3152619"/>
            <a:ext cx="180020" cy="241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низ 16"/>
          <p:cNvSpPr/>
          <p:nvPr/>
        </p:nvSpPr>
        <p:spPr>
          <a:xfrm>
            <a:off x="7704929" y="3140968"/>
            <a:ext cx="180020" cy="241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38634521"/>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Срезка свай</a:t>
            </a:r>
            <a:endParaRPr lang="ru-RU" dirty="0"/>
          </a:p>
        </p:txBody>
      </p:sp>
      <p:pic>
        <p:nvPicPr>
          <p:cNvPr id="3" name="Рисунок 2" descr="http://zadocs.ru/pars_docs/refs/50/49511/49511_html_m2bc6bea8.jpg"/>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8"/>
            <a:ext cx="3904451" cy="1677590"/>
          </a:xfrm>
          <a:prstGeom prst="rect">
            <a:avLst/>
          </a:prstGeom>
          <a:noFill/>
          <a:ln>
            <a:noFill/>
          </a:ln>
        </p:spPr>
      </p:pic>
      <p:sp>
        <p:nvSpPr>
          <p:cNvPr id="4" name="Прямоугольник 3"/>
          <p:cNvSpPr/>
          <p:nvPr/>
        </p:nvSpPr>
        <p:spPr>
          <a:xfrm>
            <a:off x="107504" y="2708920"/>
            <a:ext cx="4320480" cy="923330"/>
          </a:xfrm>
          <a:prstGeom prst="rect">
            <a:avLst/>
          </a:prstGeom>
        </p:spPr>
        <p:txBody>
          <a:bodyPr wrap="square">
            <a:spAutoFit/>
          </a:bodyPr>
          <a:lstStyle/>
          <a:p>
            <a:r>
              <a:rPr lang="ru-RU" dirty="0"/>
              <a:t>Схема установки для срезки голов свай: </a:t>
            </a:r>
            <a:r>
              <a:rPr lang="ru-RU" i="1" dirty="0"/>
              <a:t>1 - свая; 2 — зубья; 3 - рама установки; 4 - поршень; 5 - </a:t>
            </a:r>
            <a:r>
              <a:rPr lang="ru-RU" i="1" dirty="0" err="1"/>
              <a:t>гидродомкрат</a:t>
            </a:r>
            <a:r>
              <a:rPr lang="ru-RU" i="1" dirty="0"/>
              <a:t>; б - станина</a:t>
            </a:r>
            <a:endParaRPr lang="ru-RU" dirty="0"/>
          </a:p>
        </p:txBody>
      </p:sp>
      <p:pic>
        <p:nvPicPr>
          <p:cNvPr id="24578" name="Picture 2" descr="Картинки по запросу &quot;Срезка свай&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07355"/>
            <a:ext cx="3955815" cy="3456384"/>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Картинки по запросу &quot;Срезка свай&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641" y="3763740"/>
            <a:ext cx="3954861" cy="2966146"/>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Картинки по запросу &quot;Срезка свай&quot;&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211245" y="3195001"/>
            <a:ext cx="3217318" cy="3883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775360"/>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988840"/>
            <a:ext cx="7520940" cy="548640"/>
          </a:xfrm>
        </p:spPr>
        <p:txBody>
          <a:bodyPr/>
          <a:lstStyle/>
          <a:p>
            <a:r>
              <a:rPr lang="ru-RU" sz="7200" dirty="0" smtClean="0"/>
              <a:t>Каменные работы</a:t>
            </a:r>
            <a:endParaRPr lang="ru-RU" sz="7200" dirty="0"/>
          </a:p>
        </p:txBody>
      </p:sp>
      <p:pic>
        <p:nvPicPr>
          <p:cNvPr id="4" name="Picture 6" descr="Картинки по запросу &quot;КАМЕННЫЕ КЛАДКИ И ИХ ЭЛЕМЕНТЫ&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656459"/>
            <a:ext cx="5065365" cy="39028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21106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Элементы кладки</a:t>
            </a:r>
            <a:endParaRPr lang="ru-RU" dirty="0"/>
          </a:p>
        </p:txBody>
      </p:sp>
      <p:pic>
        <p:nvPicPr>
          <p:cNvPr id="36868" name="Picture 4" descr="Картинки по запросу &quot;КАМЕННЫЕ КЛАДКИ И ИХ ЭЛЕМЕНТЫ&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t="9104" b="6967"/>
          <a:stretch/>
        </p:blipFill>
        <p:spPr bwMode="auto">
          <a:xfrm>
            <a:off x="262903" y="1052736"/>
            <a:ext cx="8629577" cy="54320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56240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9938" name="Picture 2" descr="https://cf.ppt-online.org/files/slide/y/yBJjc04PwThGU8mFHe/slid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7"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23775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7890" name="Picture 2" descr="Картинки по запросу &quot;правила разрезки каменной кладки&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l="10347" r="10777"/>
          <a:stretch/>
        </p:blipFill>
        <p:spPr bwMode="auto">
          <a:xfrm>
            <a:off x="0" y="-1"/>
            <a:ext cx="9144000" cy="6955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20783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Система перевязки швов</a:t>
            </a:r>
          </a:p>
        </p:txBody>
      </p:sp>
      <p:pic>
        <p:nvPicPr>
          <p:cNvPr id="38914" name="Picture 2" descr="Однорядная система кирпичной перевяз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76" y="1408757"/>
            <a:ext cx="4267200" cy="3000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95536" y="5157192"/>
            <a:ext cx="3672408" cy="1261884"/>
          </a:xfrm>
          <a:prstGeom prst="rect">
            <a:avLst/>
          </a:prstGeom>
        </p:spPr>
        <p:txBody>
          <a:bodyPr wrap="square">
            <a:spAutoFit/>
          </a:bodyPr>
          <a:lstStyle/>
          <a:p>
            <a:r>
              <a:rPr lang="ru-RU" sz="2000" b="1" dirty="0"/>
              <a:t>Однорядная система перевязки (цепная). </a:t>
            </a:r>
            <a:endParaRPr lang="ru-RU" sz="2000" b="1" dirty="0" smtClean="0"/>
          </a:p>
          <a:p>
            <a:r>
              <a:rPr lang="ru-RU" dirty="0" smtClean="0"/>
              <a:t>1 </a:t>
            </a:r>
            <a:r>
              <a:rPr lang="ru-RU" dirty="0"/>
              <a:t>— тычковый ряд; </a:t>
            </a:r>
            <a:endParaRPr lang="ru-RU" dirty="0" smtClean="0"/>
          </a:p>
          <a:p>
            <a:r>
              <a:rPr lang="ru-RU" dirty="0" smtClean="0"/>
              <a:t>2 </a:t>
            </a:r>
            <a:r>
              <a:rPr lang="ru-RU" dirty="0"/>
              <a:t>— </a:t>
            </a:r>
            <a:r>
              <a:rPr lang="ru-RU" dirty="0" err="1"/>
              <a:t>ложковый</a:t>
            </a:r>
            <a:r>
              <a:rPr lang="ru-RU" dirty="0"/>
              <a:t> ряд.</a:t>
            </a:r>
          </a:p>
        </p:txBody>
      </p:sp>
      <p:pic>
        <p:nvPicPr>
          <p:cNvPr id="38916" name="Picture 4" descr="Многорядная кирпичная перевяз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429000"/>
            <a:ext cx="4000500" cy="320040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292080" y="1700808"/>
            <a:ext cx="3528392" cy="1261884"/>
          </a:xfrm>
          <a:prstGeom prst="rect">
            <a:avLst/>
          </a:prstGeom>
        </p:spPr>
        <p:txBody>
          <a:bodyPr wrap="square">
            <a:spAutoFit/>
          </a:bodyPr>
          <a:lstStyle/>
          <a:p>
            <a:r>
              <a:rPr lang="ru-RU" sz="2000" b="1" dirty="0"/>
              <a:t>Многорядная система перевязки. </a:t>
            </a:r>
            <a:endParaRPr lang="ru-RU" sz="2000" b="1" dirty="0" smtClean="0"/>
          </a:p>
          <a:p>
            <a:r>
              <a:rPr lang="ru-RU" dirty="0" smtClean="0"/>
              <a:t>1</a:t>
            </a:r>
            <a:r>
              <a:rPr lang="ru-RU" dirty="0"/>
              <a:t> -  тычковый ряд; </a:t>
            </a:r>
            <a:endParaRPr lang="ru-RU" dirty="0" smtClean="0"/>
          </a:p>
          <a:p>
            <a:r>
              <a:rPr lang="ru-RU" dirty="0" smtClean="0"/>
              <a:t>2-6 </a:t>
            </a:r>
            <a:r>
              <a:rPr lang="ru-RU" dirty="0"/>
              <a:t>— </a:t>
            </a:r>
            <a:r>
              <a:rPr lang="ru-RU" dirty="0" err="1"/>
              <a:t>ложковые</a:t>
            </a:r>
            <a:r>
              <a:rPr lang="ru-RU" dirty="0"/>
              <a:t> ряды.</a:t>
            </a:r>
          </a:p>
        </p:txBody>
      </p:sp>
    </p:spTree>
    <p:extLst>
      <p:ext uri="{BB962C8B-B14F-4D97-AF65-F5344CB8AC3E}">
        <p14:creationId xmlns:p14="http://schemas.microsoft.com/office/powerpoint/2010/main" val="152489692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Трехрядная перевязка</a:t>
            </a:r>
            <a:endParaRPr lang="ru-RU" dirty="0"/>
          </a:p>
        </p:txBody>
      </p:sp>
      <p:sp>
        <p:nvSpPr>
          <p:cNvPr id="4" name="Rectangle 3"/>
          <p:cNvSpPr>
            <a:spLocks noChangeArrowheads="1"/>
          </p:cNvSpPr>
          <p:nvPr/>
        </p:nvSpPr>
        <p:spPr bwMode="auto">
          <a:xfrm>
            <a:off x="0" y="2095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41989" name="Picture 5" descr="Системы перевязки кирпичной клад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4667250" cy="3667126"/>
          </a:xfrm>
          <a:prstGeom prst="rect">
            <a:avLst/>
          </a:prstGeom>
          <a:noFill/>
          <a:extLst>
            <a:ext uri="{909E8E84-426E-40DD-AFC4-6F175D3DCCD1}">
              <a14:hiddenFill xmlns:a14="http://schemas.microsoft.com/office/drawing/2010/main">
                <a:solidFill>
                  <a:srgbClr val="FFFFFF"/>
                </a:solidFill>
              </a14:hiddenFill>
            </a:ext>
          </a:extLst>
        </p:spPr>
      </p:pic>
      <p:pic>
        <p:nvPicPr>
          <p:cNvPr id="41991" name="Picture 7" descr="Системы перевязки кирпичной кладк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3516" y="5051415"/>
            <a:ext cx="5514975" cy="175260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220072" y="1052736"/>
            <a:ext cx="3707904" cy="3139321"/>
          </a:xfrm>
          <a:prstGeom prst="rect">
            <a:avLst/>
          </a:prstGeom>
        </p:spPr>
        <p:txBody>
          <a:bodyPr wrap="square">
            <a:spAutoFit/>
          </a:bodyPr>
          <a:lstStyle/>
          <a:p>
            <a:pPr fontAlgn="base"/>
            <a:r>
              <a:rPr lang="ru-RU" dirty="0"/>
              <a:t>Тычковый ряд укладывают через 3 </a:t>
            </a:r>
            <a:r>
              <a:rPr lang="ru-RU" dirty="0" err="1"/>
              <a:t>ложковых</a:t>
            </a:r>
            <a:r>
              <a:rPr lang="ru-RU" dirty="0"/>
              <a:t> ряда. Такая система перевязки требует наименьшего количества неполномерного кирпича:</a:t>
            </a:r>
          </a:p>
          <a:p>
            <a:pPr fontAlgn="base"/>
            <a:r>
              <a:rPr lang="ru-RU" dirty="0" smtClean="0"/>
              <a:t>- столбы </a:t>
            </a:r>
            <a:r>
              <a:rPr lang="ru-RU" dirty="0"/>
              <a:t>2х2 кирпича – кладку выполняют только целыми кирпичами;</a:t>
            </a:r>
          </a:p>
          <a:p>
            <a:pPr fontAlgn="base"/>
            <a:r>
              <a:rPr lang="ru-RU" dirty="0" smtClean="0"/>
              <a:t>- столбы </a:t>
            </a:r>
            <a:r>
              <a:rPr lang="ru-RU" dirty="0"/>
              <a:t>сечением 1 ½ или 2х2 ½ кирпича – две половинки в каждых 4 рядах кладки.</a:t>
            </a:r>
          </a:p>
        </p:txBody>
      </p:sp>
      <p:sp>
        <p:nvSpPr>
          <p:cNvPr id="6" name="Прямоугольник 5"/>
          <p:cNvSpPr/>
          <p:nvPr/>
        </p:nvSpPr>
        <p:spPr>
          <a:xfrm>
            <a:off x="107504" y="5674022"/>
            <a:ext cx="4572000" cy="923330"/>
          </a:xfrm>
          <a:prstGeom prst="rect">
            <a:avLst/>
          </a:prstGeom>
        </p:spPr>
        <p:txBody>
          <a:bodyPr>
            <a:spAutoFit/>
          </a:bodyPr>
          <a:lstStyle/>
          <a:p>
            <a:r>
              <a:rPr lang="ru-RU" i="1" dirty="0"/>
              <a:t>а – столб сечением 2х2 кирпича;</a:t>
            </a:r>
            <a:r>
              <a:rPr lang="ru-RU" dirty="0"/>
              <a:t/>
            </a:r>
            <a:br>
              <a:rPr lang="ru-RU" dirty="0"/>
            </a:br>
            <a:r>
              <a:rPr lang="ru-RU" i="1" dirty="0"/>
              <a:t>б – сечением 1,5х2 кирпича;</a:t>
            </a:r>
            <a:r>
              <a:rPr lang="ru-RU" dirty="0"/>
              <a:t/>
            </a:r>
            <a:br>
              <a:rPr lang="ru-RU" dirty="0"/>
            </a:br>
            <a:r>
              <a:rPr lang="ru-RU" i="1" dirty="0"/>
              <a:t>в – сечением 2х2,5 кирпича.</a:t>
            </a:r>
            <a:endParaRPr lang="ru-RU" dirty="0"/>
          </a:p>
        </p:txBody>
      </p:sp>
    </p:spTree>
    <p:extLst>
      <p:ext uri="{BB962C8B-B14F-4D97-AF65-F5344CB8AC3E}">
        <p14:creationId xmlns:p14="http://schemas.microsoft.com/office/powerpoint/2010/main" val="793114780"/>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4" name="Picture 6" descr="Картинки по запросу &quot;Приемы рубки и тески кирпича&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5197" y="3700789"/>
            <a:ext cx="7078803" cy="3184595"/>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Картинки по запросу &quot;неполномерные кирпич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484784"/>
            <a:ext cx="4308872" cy="168187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95536" y="260648"/>
            <a:ext cx="7520940" cy="548640"/>
          </a:xfrm>
        </p:spPr>
        <p:txBody>
          <a:bodyPr/>
          <a:lstStyle/>
          <a:p>
            <a:r>
              <a:rPr lang="ru-RU" dirty="0" smtClean="0"/>
              <a:t>Рабочие операции Процесса </a:t>
            </a:r>
            <a:r>
              <a:rPr lang="ru-RU" dirty="0"/>
              <a:t>кирпичной </a:t>
            </a:r>
            <a:r>
              <a:rPr lang="ru-RU" dirty="0" smtClean="0"/>
              <a:t>кладки</a:t>
            </a:r>
            <a:endParaRPr lang="ru-RU" dirty="0"/>
          </a:p>
        </p:txBody>
      </p:sp>
      <p:sp>
        <p:nvSpPr>
          <p:cNvPr id="3" name="Прямоугольник 2"/>
          <p:cNvSpPr/>
          <p:nvPr/>
        </p:nvSpPr>
        <p:spPr>
          <a:xfrm>
            <a:off x="82600" y="1032053"/>
            <a:ext cx="4752528" cy="2893100"/>
          </a:xfrm>
          <a:prstGeom prst="rect">
            <a:avLst/>
          </a:prstGeom>
        </p:spPr>
        <p:txBody>
          <a:bodyPr wrap="square">
            <a:spAutoFit/>
          </a:bodyPr>
          <a:lstStyle/>
          <a:p>
            <a:pPr marL="285750" lvl="0" indent="-285750">
              <a:buFont typeface="Wingdings" panose="05000000000000000000" pitchFamily="2" charset="2"/>
              <a:buChar char="q"/>
            </a:pPr>
            <a:r>
              <a:rPr lang="ru-RU" sz="1400" dirty="0"/>
              <a:t>установка порядовок; </a:t>
            </a:r>
          </a:p>
          <a:p>
            <a:pPr marL="285750" lvl="0" indent="-285750">
              <a:buFont typeface="Wingdings" panose="05000000000000000000" pitchFamily="2" charset="2"/>
              <a:buChar char="q"/>
            </a:pPr>
            <a:r>
              <a:rPr lang="ru-RU" sz="1400" dirty="0"/>
              <a:t>натягивание причалок для обеспечения правильности укладки кирпичей и рядов;</a:t>
            </a:r>
          </a:p>
          <a:p>
            <a:pPr marL="285750" lvl="0" indent="-285750">
              <a:buFont typeface="Wingdings" panose="05000000000000000000" pitchFamily="2" charset="2"/>
              <a:buChar char="q"/>
            </a:pPr>
            <a:r>
              <a:rPr lang="ru-RU" sz="1400" dirty="0"/>
              <a:t>подача и раскладка кирпичей на стене; </a:t>
            </a:r>
          </a:p>
          <a:p>
            <a:pPr marL="285750" lvl="0" indent="-285750">
              <a:buFont typeface="Wingdings" panose="05000000000000000000" pitchFamily="2" charset="2"/>
              <a:buChar char="q"/>
            </a:pPr>
            <a:r>
              <a:rPr lang="ru-RU" sz="1400" dirty="0"/>
              <a:t>перелопачивание раствора в ящике; </a:t>
            </a:r>
          </a:p>
          <a:p>
            <a:pPr marL="285750" lvl="0" indent="-285750">
              <a:buFont typeface="Wingdings" panose="05000000000000000000" pitchFamily="2" charset="2"/>
              <a:buChar char="q"/>
            </a:pPr>
            <a:r>
              <a:rPr lang="ru-RU" sz="1400" dirty="0"/>
              <a:t>подача раствора на стену и расстилание его под наружную версту; </a:t>
            </a:r>
          </a:p>
          <a:p>
            <a:pPr marL="285750" lvl="0" indent="-285750">
              <a:buFont typeface="Wingdings" panose="05000000000000000000" pitchFamily="2" charset="2"/>
              <a:buChar char="q"/>
            </a:pPr>
            <a:r>
              <a:rPr lang="ru-RU" sz="1400" dirty="0"/>
              <a:t>укладка наружной версты; 	</a:t>
            </a:r>
          </a:p>
          <a:p>
            <a:pPr marL="285750" lvl="0" indent="-285750">
              <a:buFont typeface="Wingdings" panose="05000000000000000000" pitchFamily="2" charset="2"/>
              <a:buChar char="q"/>
            </a:pPr>
            <a:r>
              <a:rPr lang="ru-RU" sz="1400" dirty="0"/>
              <a:t>расстилание раствора под внутреннюю версту; </a:t>
            </a:r>
          </a:p>
          <a:p>
            <a:pPr marL="285750" lvl="0" indent="-285750">
              <a:buFont typeface="Wingdings" panose="05000000000000000000" pitchFamily="2" charset="2"/>
              <a:buChar char="q"/>
            </a:pPr>
            <a:r>
              <a:rPr lang="ru-RU" sz="1400" dirty="0"/>
              <a:t>укладка внутренней версты; </a:t>
            </a:r>
          </a:p>
          <a:p>
            <a:pPr marL="285750" lvl="0" indent="-285750">
              <a:buFont typeface="Wingdings" panose="05000000000000000000" pitchFamily="2" charset="2"/>
              <a:buChar char="q"/>
            </a:pPr>
            <a:r>
              <a:rPr lang="ru-RU" sz="1400" dirty="0"/>
              <a:t>расстилание раствора под забутку; </a:t>
            </a:r>
          </a:p>
          <a:p>
            <a:pPr marL="285750" lvl="0" indent="-285750">
              <a:buFont typeface="Wingdings" panose="05000000000000000000" pitchFamily="2" charset="2"/>
              <a:buChar char="q"/>
            </a:pPr>
            <a:r>
              <a:rPr lang="ru-RU" sz="1400" dirty="0"/>
              <a:t>укладка забутки; </a:t>
            </a:r>
          </a:p>
          <a:p>
            <a:pPr marL="285750" lvl="0" indent="-285750">
              <a:buFont typeface="Wingdings" panose="05000000000000000000" pitchFamily="2" charset="2"/>
              <a:buChar char="q"/>
            </a:pPr>
            <a:r>
              <a:rPr lang="ru-RU" sz="1400" dirty="0"/>
              <a:t>проверка правильности выложенного ряда кладки.</a:t>
            </a:r>
          </a:p>
        </p:txBody>
      </p:sp>
      <p:sp>
        <p:nvSpPr>
          <p:cNvPr id="8" name="TextBox 7"/>
          <p:cNvSpPr txBox="1"/>
          <p:nvPr/>
        </p:nvSpPr>
        <p:spPr>
          <a:xfrm>
            <a:off x="2987824" y="6361003"/>
            <a:ext cx="624674" cy="92333"/>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73197382"/>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Расшивка швов</a:t>
            </a:r>
            <a:endParaRPr lang="ru-RU" dirty="0"/>
          </a:p>
        </p:txBody>
      </p:sp>
      <p:pic>
        <p:nvPicPr>
          <p:cNvPr id="44036" name="Picture 4" descr="Картинки по запросу &quot;тощина швов кирпичной кладки&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0" y="3852558"/>
            <a:ext cx="4762500" cy="2981326"/>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Картинки по запросу &quot;тощина швов кирпичной кладк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124743"/>
            <a:ext cx="8316416" cy="2370743"/>
          </a:xfrm>
          <a:prstGeom prst="rect">
            <a:avLst/>
          </a:prstGeom>
          <a:noFill/>
          <a:extLst>
            <a:ext uri="{909E8E84-426E-40DD-AFC4-6F175D3DCCD1}">
              <a14:hiddenFill xmlns:a14="http://schemas.microsoft.com/office/drawing/2010/main">
                <a:solidFill>
                  <a:srgbClr val="FFFFFF"/>
                </a:solidFill>
              </a14:hiddenFill>
            </a:ext>
          </a:extLst>
        </p:spPr>
      </p:pic>
      <p:pic>
        <p:nvPicPr>
          <p:cNvPr id="44040" name="Picture 8" descr="Картинки по запросу &quot;тощина швов кирпичной кладки&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717032"/>
            <a:ext cx="2857500" cy="28098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80197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Способы </a:t>
            </a:r>
            <a:r>
              <a:rPr lang="ru-RU" b="1" dirty="0" smtClean="0"/>
              <a:t>кладки</a:t>
            </a:r>
            <a:endParaRPr lang="ru-RU" dirty="0"/>
          </a:p>
        </p:txBody>
      </p:sp>
      <p:pic>
        <p:nvPicPr>
          <p:cNvPr id="45058" name="Picture 2" descr="Кладка ложкового ряда наружной версты способом вприжи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816" y="980728"/>
            <a:ext cx="4762500" cy="318135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580112" y="1124744"/>
            <a:ext cx="3275856" cy="1200329"/>
          </a:xfrm>
          <a:prstGeom prst="rect">
            <a:avLst/>
          </a:prstGeom>
        </p:spPr>
        <p:txBody>
          <a:bodyPr wrap="square">
            <a:spAutoFit/>
          </a:bodyPr>
          <a:lstStyle/>
          <a:p>
            <a:r>
              <a:rPr lang="ru-RU" b="1" dirty="0"/>
              <a:t>Кладка </a:t>
            </a:r>
            <a:r>
              <a:rPr lang="ru-RU" b="1" dirty="0" err="1"/>
              <a:t>ложкового</a:t>
            </a:r>
            <a:r>
              <a:rPr lang="ru-RU" b="1" dirty="0"/>
              <a:t> ряда наружной версты способом </a:t>
            </a:r>
            <a:r>
              <a:rPr lang="ru-RU" b="1" dirty="0" err="1"/>
              <a:t>вприжим</a:t>
            </a:r>
            <a:r>
              <a:rPr lang="ru-RU" dirty="0"/>
              <a:t> (цифрами показана последовательность операций)</a:t>
            </a:r>
          </a:p>
        </p:txBody>
      </p:sp>
      <p:pic>
        <p:nvPicPr>
          <p:cNvPr id="45060" name="Picture 4" descr="Кладка тычкового ряда наружной версты способом вприжи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7090" y="3571874"/>
            <a:ext cx="4762500" cy="3286126"/>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право 3"/>
          <p:cNvSpPr/>
          <p:nvPr/>
        </p:nvSpPr>
        <p:spPr>
          <a:xfrm rot="10800000">
            <a:off x="4992316" y="1724908"/>
            <a:ext cx="587796" cy="2639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05979" y="5237937"/>
            <a:ext cx="3573933" cy="1200329"/>
          </a:xfrm>
          <a:prstGeom prst="rect">
            <a:avLst/>
          </a:prstGeom>
        </p:spPr>
        <p:txBody>
          <a:bodyPr wrap="square">
            <a:spAutoFit/>
          </a:bodyPr>
          <a:lstStyle/>
          <a:p>
            <a:r>
              <a:rPr lang="ru-RU" b="1" dirty="0"/>
              <a:t>Кладка тычкового ряда наружной версты способом </a:t>
            </a:r>
            <a:r>
              <a:rPr lang="ru-RU" b="1" dirty="0" err="1"/>
              <a:t>вприжим</a:t>
            </a:r>
            <a:r>
              <a:rPr lang="ru-RU" dirty="0"/>
              <a:t> (цифрами показана последовательность операций)</a:t>
            </a:r>
          </a:p>
        </p:txBody>
      </p:sp>
      <p:sp>
        <p:nvSpPr>
          <p:cNvPr id="6" name="Стрелка вправо 5"/>
          <p:cNvSpPr/>
          <p:nvPr/>
        </p:nvSpPr>
        <p:spPr>
          <a:xfrm>
            <a:off x="3419872" y="5838101"/>
            <a:ext cx="915210" cy="3272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571710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2982028509"/>
              </p:ext>
            </p:extLst>
          </p:nvPr>
        </p:nvGraphicFramePr>
        <p:xfrm>
          <a:off x="251520" y="332656"/>
          <a:ext cx="8640960"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594173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Способы кладки</a:t>
            </a:r>
            <a:endParaRPr lang="ru-RU" dirty="0"/>
          </a:p>
        </p:txBody>
      </p:sp>
      <p:pic>
        <p:nvPicPr>
          <p:cNvPr id="46082" name="Picture 2" descr="Кладка способом вприсы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4" y="1066568"/>
            <a:ext cx="4762500" cy="454342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1480" y="5805264"/>
            <a:ext cx="4572000" cy="923330"/>
          </a:xfrm>
          <a:prstGeom prst="rect">
            <a:avLst/>
          </a:prstGeom>
        </p:spPr>
        <p:txBody>
          <a:bodyPr>
            <a:spAutoFit/>
          </a:bodyPr>
          <a:lstStyle/>
          <a:p>
            <a:r>
              <a:rPr lang="ru-RU" b="1" dirty="0"/>
              <a:t>Кладка способом </a:t>
            </a:r>
            <a:r>
              <a:rPr lang="ru-RU" b="1" dirty="0" err="1"/>
              <a:t>вприсык</a:t>
            </a:r>
            <a:r>
              <a:rPr lang="ru-RU" dirty="0"/>
              <a:t> (цифрами показана последовательность операций): а - </a:t>
            </a:r>
            <a:r>
              <a:rPr lang="ru-RU" dirty="0" err="1"/>
              <a:t>ложкового</a:t>
            </a:r>
            <a:r>
              <a:rPr lang="ru-RU" dirty="0"/>
              <a:t> ряда; б - тычкового ряда</a:t>
            </a:r>
          </a:p>
        </p:txBody>
      </p:sp>
      <p:pic>
        <p:nvPicPr>
          <p:cNvPr id="46084" name="Picture 4" descr="Кладка с подрезкой раствора тычкового ряда способом вприсы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270" y="936169"/>
            <a:ext cx="4201988" cy="216822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788024" y="87015"/>
            <a:ext cx="4355976" cy="830997"/>
          </a:xfrm>
          <a:prstGeom prst="rect">
            <a:avLst/>
          </a:prstGeom>
        </p:spPr>
        <p:txBody>
          <a:bodyPr wrap="square">
            <a:spAutoFit/>
          </a:bodyPr>
          <a:lstStyle/>
          <a:p>
            <a:r>
              <a:rPr lang="ru-RU" sz="1600" b="1" dirty="0"/>
              <a:t>Кладка с подрезкой раствора тычкового ряда способом </a:t>
            </a:r>
            <a:r>
              <a:rPr lang="ru-RU" sz="1600" b="1" dirty="0" err="1"/>
              <a:t>вприсык</a:t>
            </a:r>
            <a:r>
              <a:rPr lang="ru-RU" sz="1600" dirty="0"/>
              <a:t> (цифрами показана последовательность операций)</a:t>
            </a:r>
          </a:p>
        </p:txBody>
      </p:sp>
      <p:pic>
        <p:nvPicPr>
          <p:cNvPr id="46086" name="Picture 6" descr="Кладка забутки способом вполуприсык"/>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3057459"/>
            <a:ext cx="1466011" cy="37559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504490" y="5158934"/>
            <a:ext cx="2483768" cy="1569660"/>
          </a:xfrm>
          <a:prstGeom prst="rect">
            <a:avLst/>
          </a:prstGeom>
        </p:spPr>
        <p:txBody>
          <a:bodyPr wrap="square">
            <a:spAutoFit/>
          </a:bodyPr>
          <a:lstStyle/>
          <a:p>
            <a:r>
              <a:rPr lang="ru-RU" sz="1600" b="1" dirty="0"/>
              <a:t>Кладка забутки способом </a:t>
            </a:r>
            <a:r>
              <a:rPr lang="ru-RU" sz="1600" b="1" dirty="0" err="1"/>
              <a:t>вполуприсык</a:t>
            </a:r>
            <a:r>
              <a:rPr lang="ru-RU" sz="1600" dirty="0"/>
              <a:t> (цифрами показана последовательность операций: а - тычками; б -ложками</a:t>
            </a:r>
          </a:p>
        </p:txBody>
      </p:sp>
    </p:spTree>
    <p:extLst>
      <p:ext uri="{BB962C8B-B14F-4D97-AF65-F5344CB8AC3E}">
        <p14:creationId xmlns:p14="http://schemas.microsoft.com/office/powerpoint/2010/main" val="57131216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Облегченная кладка</a:t>
            </a:r>
          </a:p>
        </p:txBody>
      </p:sp>
      <p:pic>
        <p:nvPicPr>
          <p:cNvPr id="48130" name="Picture 2" descr="Облегченная кладка с кирпичными диафрагмами: 1 - легкий бетон, 2 - растворная стяжка, 3 - сплошная кладка угла, 4 - диафрагма из трех рядов клад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9" y="1883735"/>
            <a:ext cx="4286250" cy="302895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61914" y="1034152"/>
            <a:ext cx="4572000" cy="923330"/>
          </a:xfrm>
          <a:prstGeom prst="rect">
            <a:avLst/>
          </a:prstGeom>
        </p:spPr>
        <p:txBody>
          <a:bodyPr>
            <a:spAutoFit/>
          </a:bodyPr>
          <a:lstStyle/>
          <a:p>
            <a:r>
              <a:rPr lang="ru-RU" b="1" i="1" dirty="0"/>
              <a:t>Облегченная кладка с кирпичными </a:t>
            </a:r>
            <a:r>
              <a:rPr lang="ru-RU" b="1" i="1" dirty="0" smtClean="0"/>
              <a:t>диафрагмами</a:t>
            </a:r>
            <a:r>
              <a:rPr lang="ru-RU" i="1" dirty="0"/>
              <a:t/>
            </a:r>
            <a:br>
              <a:rPr lang="ru-RU" i="1" dirty="0"/>
            </a:br>
            <a:endParaRPr lang="ru-RU" i="1" dirty="0"/>
          </a:p>
        </p:txBody>
      </p:sp>
      <p:sp>
        <p:nvSpPr>
          <p:cNvPr id="4" name="Прямоугольник 3"/>
          <p:cNvSpPr/>
          <p:nvPr/>
        </p:nvSpPr>
        <p:spPr>
          <a:xfrm>
            <a:off x="219039" y="5157192"/>
            <a:ext cx="4572000" cy="1200329"/>
          </a:xfrm>
          <a:prstGeom prst="rect">
            <a:avLst/>
          </a:prstGeom>
        </p:spPr>
        <p:txBody>
          <a:bodyPr>
            <a:spAutoFit/>
          </a:bodyPr>
          <a:lstStyle/>
          <a:p>
            <a:r>
              <a:rPr lang="ru-RU" dirty="0"/>
              <a:t>1 - легкий бетон, </a:t>
            </a:r>
            <a:endParaRPr lang="ru-RU" dirty="0" smtClean="0"/>
          </a:p>
          <a:p>
            <a:r>
              <a:rPr lang="ru-RU" dirty="0" smtClean="0"/>
              <a:t>2 </a:t>
            </a:r>
            <a:r>
              <a:rPr lang="ru-RU" dirty="0"/>
              <a:t>- растворная стяжка, </a:t>
            </a:r>
            <a:endParaRPr lang="ru-RU" dirty="0" smtClean="0"/>
          </a:p>
          <a:p>
            <a:r>
              <a:rPr lang="ru-RU" dirty="0" smtClean="0"/>
              <a:t>3 </a:t>
            </a:r>
            <a:r>
              <a:rPr lang="ru-RU" dirty="0"/>
              <a:t>- сплошная кладка угла, </a:t>
            </a:r>
            <a:endParaRPr lang="ru-RU" dirty="0" smtClean="0"/>
          </a:p>
          <a:p>
            <a:r>
              <a:rPr lang="ru-RU" dirty="0" smtClean="0"/>
              <a:t>4 </a:t>
            </a:r>
            <a:r>
              <a:rPr lang="ru-RU" dirty="0"/>
              <a:t>- диафрагма из трех рядов кладки</a:t>
            </a:r>
          </a:p>
        </p:txBody>
      </p:sp>
      <p:sp>
        <p:nvSpPr>
          <p:cNvPr id="5" name="Прямоугольник 4"/>
          <p:cNvSpPr/>
          <p:nvPr/>
        </p:nvSpPr>
        <p:spPr>
          <a:xfrm>
            <a:off x="5868144" y="1126485"/>
            <a:ext cx="2109167" cy="369332"/>
          </a:xfrm>
          <a:prstGeom prst="rect">
            <a:avLst/>
          </a:prstGeom>
        </p:spPr>
        <p:txBody>
          <a:bodyPr wrap="none">
            <a:spAutoFit/>
          </a:bodyPr>
          <a:lstStyle/>
          <a:p>
            <a:r>
              <a:rPr lang="ru-RU" b="1" i="1" dirty="0" err="1"/>
              <a:t>Колодцевая</a:t>
            </a:r>
            <a:r>
              <a:rPr lang="ru-RU" b="1" i="1" dirty="0"/>
              <a:t> кладка</a:t>
            </a:r>
            <a:endParaRPr lang="ru-RU" dirty="0"/>
          </a:p>
        </p:txBody>
      </p:sp>
      <p:pic>
        <p:nvPicPr>
          <p:cNvPr id="48132" name="Picture 4" descr="Картинки по запросу &quot;Колодцевая кладка&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4764" y="1705352"/>
            <a:ext cx="4558443" cy="465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568872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Облегченная кладка</a:t>
            </a:r>
            <a:endParaRPr lang="ru-RU" dirty="0"/>
          </a:p>
        </p:txBody>
      </p:sp>
      <p:sp>
        <p:nvSpPr>
          <p:cNvPr id="3" name="Прямоугольник 2"/>
          <p:cNvSpPr/>
          <p:nvPr/>
        </p:nvSpPr>
        <p:spPr>
          <a:xfrm>
            <a:off x="179512" y="1268760"/>
            <a:ext cx="3993594" cy="369332"/>
          </a:xfrm>
          <a:prstGeom prst="rect">
            <a:avLst/>
          </a:prstGeom>
        </p:spPr>
        <p:txBody>
          <a:bodyPr wrap="none">
            <a:spAutoFit/>
          </a:bodyPr>
          <a:lstStyle/>
          <a:p>
            <a:r>
              <a:rPr lang="ru-RU" b="1" i="1" dirty="0"/>
              <a:t>Кирпично-бетонная анкерная кладка</a:t>
            </a:r>
            <a:r>
              <a:rPr lang="ru-RU" i="1" dirty="0"/>
              <a:t> </a:t>
            </a:r>
            <a:endParaRPr lang="ru-RU" dirty="0"/>
          </a:p>
        </p:txBody>
      </p:sp>
      <p:pic>
        <p:nvPicPr>
          <p:cNvPr id="47106" name="Picture 2" descr="Картинки по запросу &quot;Кирпично-бетонная анкерная кладка&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245" y="1881188"/>
            <a:ext cx="4286250" cy="36099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581150" y="1100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itchFamily="34" charset="0"/>
                <a:cs typeface="Arial" pitchFamily="34" charset="0"/>
              </a:rPr>
              <a:t/>
            </a:r>
            <a:br>
              <a:rPr kumimoji="0" lang="ru-RU" altLang="ru-RU" sz="1800" b="0" i="0" u="none" strike="noStrike" cap="none" normalizeH="0" baseline="0" smtClean="0">
                <a:ln>
                  <a:noFill/>
                </a:ln>
                <a:solidFill>
                  <a:schemeClr val="tx1"/>
                </a:solidFill>
                <a:effectLst/>
                <a:latin typeface="Arial" pitchFamily="34" charset="0"/>
                <a:cs typeface="Arial" pitchFamily="34" charset="0"/>
              </a:rPr>
            </a:b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5364088" y="1268760"/>
            <a:ext cx="3433504" cy="369332"/>
          </a:xfrm>
          <a:prstGeom prst="rect">
            <a:avLst/>
          </a:prstGeom>
        </p:spPr>
        <p:txBody>
          <a:bodyPr wrap="none">
            <a:spAutoFit/>
          </a:bodyPr>
          <a:lstStyle/>
          <a:p>
            <a:r>
              <a:rPr lang="ru-RU" b="1" i="1" dirty="0"/>
              <a:t>Кладка с воздушной прослойкой</a:t>
            </a:r>
          </a:p>
        </p:txBody>
      </p:sp>
      <p:pic>
        <p:nvPicPr>
          <p:cNvPr id="47109" name="Picture 5" descr="https://1pokirpichy.ru/wp-content/uploads/2014/01/kladka-s-prosloikami.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5605" b="50000"/>
          <a:stretch/>
        </p:blipFill>
        <p:spPr bwMode="auto">
          <a:xfrm>
            <a:off x="4633545" y="1881188"/>
            <a:ext cx="4690983" cy="3609976"/>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5220072" y="5733256"/>
            <a:ext cx="3707904" cy="646331"/>
          </a:xfrm>
          <a:prstGeom prst="rect">
            <a:avLst/>
          </a:prstGeom>
        </p:spPr>
        <p:txBody>
          <a:bodyPr wrap="square">
            <a:spAutoFit/>
          </a:bodyPr>
          <a:lstStyle/>
          <a:p>
            <a:r>
              <a:rPr lang="ru-RU" dirty="0"/>
              <a:t>1 – воздушная прослойка; </a:t>
            </a:r>
            <a:endParaRPr lang="ru-RU" dirty="0" smtClean="0"/>
          </a:p>
          <a:p>
            <a:r>
              <a:rPr lang="ru-RU" dirty="0" smtClean="0"/>
              <a:t>2 </a:t>
            </a:r>
            <a:r>
              <a:rPr lang="ru-RU" dirty="0"/>
              <a:t>– перевязка тычками</a:t>
            </a:r>
          </a:p>
        </p:txBody>
      </p:sp>
      <p:sp>
        <p:nvSpPr>
          <p:cNvPr id="9" name="Прямоугольник 8"/>
          <p:cNvSpPr/>
          <p:nvPr/>
        </p:nvSpPr>
        <p:spPr>
          <a:xfrm>
            <a:off x="323528" y="5517232"/>
            <a:ext cx="4572000" cy="1200329"/>
          </a:xfrm>
          <a:prstGeom prst="rect">
            <a:avLst/>
          </a:prstGeom>
        </p:spPr>
        <p:txBody>
          <a:bodyPr>
            <a:spAutoFit/>
          </a:bodyPr>
          <a:lstStyle/>
          <a:p>
            <a:r>
              <a:rPr lang="ru-RU" dirty="0"/>
              <a:t>1 - наружная верстка, </a:t>
            </a:r>
            <a:endParaRPr lang="ru-RU" dirty="0" smtClean="0"/>
          </a:p>
          <a:p>
            <a:r>
              <a:rPr lang="ru-RU" dirty="0" smtClean="0"/>
              <a:t>2 </a:t>
            </a:r>
            <a:r>
              <a:rPr lang="ru-RU" dirty="0"/>
              <a:t>- легкий бетон</a:t>
            </a:r>
            <a:r>
              <a:rPr lang="ru-RU" dirty="0" smtClean="0"/>
              <a:t>,</a:t>
            </a:r>
          </a:p>
          <a:p>
            <a:r>
              <a:rPr lang="ru-RU" dirty="0" smtClean="0"/>
              <a:t> </a:t>
            </a:r>
            <a:r>
              <a:rPr lang="ru-RU" dirty="0"/>
              <a:t>3 - анкеры из тычков кирпича, </a:t>
            </a:r>
            <a:endParaRPr lang="ru-RU" dirty="0" smtClean="0"/>
          </a:p>
          <a:p>
            <a:r>
              <a:rPr lang="ru-RU" dirty="0" smtClean="0"/>
              <a:t>4 </a:t>
            </a:r>
            <a:r>
              <a:rPr lang="ru-RU" dirty="0"/>
              <a:t>- внутренняя верста</a:t>
            </a:r>
          </a:p>
        </p:txBody>
      </p:sp>
    </p:spTree>
    <p:extLst>
      <p:ext uri="{BB962C8B-B14F-4D97-AF65-F5344CB8AC3E}">
        <p14:creationId xmlns:p14="http://schemas.microsoft.com/office/powerpoint/2010/main" val="2459850969"/>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8" name="Picture 6" descr="Картинки по запросу &quot;кладка с утеплителем из теплоизоляционных плит&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79498"/>
            <a:ext cx="3545960" cy="364759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4395" y="260648"/>
            <a:ext cx="7520940" cy="548640"/>
          </a:xfrm>
        </p:spPr>
        <p:txBody>
          <a:bodyPr/>
          <a:lstStyle/>
          <a:p>
            <a:r>
              <a:rPr lang="ru-RU" dirty="0"/>
              <a:t>Облегченная кладка</a:t>
            </a:r>
          </a:p>
        </p:txBody>
      </p:sp>
      <p:sp>
        <p:nvSpPr>
          <p:cNvPr id="3" name="Прямоугольник 2"/>
          <p:cNvSpPr/>
          <p:nvPr/>
        </p:nvSpPr>
        <p:spPr>
          <a:xfrm>
            <a:off x="251520" y="980728"/>
            <a:ext cx="4572000" cy="646331"/>
          </a:xfrm>
          <a:prstGeom prst="rect">
            <a:avLst/>
          </a:prstGeom>
        </p:spPr>
        <p:txBody>
          <a:bodyPr>
            <a:spAutoFit/>
          </a:bodyPr>
          <a:lstStyle/>
          <a:p>
            <a:r>
              <a:rPr lang="ru-RU" b="1" i="1" dirty="0" smtClean="0"/>
              <a:t>Кладка </a:t>
            </a:r>
            <a:r>
              <a:rPr lang="ru-RU" b="1" i="1" dirty="0"/>
              <a:t>с утеплителем из теплоизоляционных плит </a:t>
            </a:r>
          </a:p>
        </p:txBody>
      </p:sp>
      <p:pic>
        <p:nvPicPr>
          <p:cNvPr id="4" name="Picture 5" descr="https://1pokirpichy.ru/wp-content/uploads/2014/01/kladka-s-prosloikami.jpg"/>
          <p:cNvPicPr>
            <a:picLocks noChangeAspect="1" noChangeArrowheads="1"/>
          </p:cNvPicPr>
          <p:nvPr/>
        </p:nvPicPr>
        <p:blipFill rotWithShape="1">
          <a:blip r:embed="rId3">
            <a:extLst>
              <a:ext uri="{28A0092B-C50C-407E-A947-70E740481C1C}">
                <a14:useLocalDpi xmlns:a14="http://schemas.microsoft.com/office/drawing/2010/main" val="0"/>
              </a:ext>
            </a:extLst>
          </a:blip>
          <a:srcRect l="4261" t="49513" r="705" b="487"/>
          <a:stretch/>
        </p:blipFill>
        <p:spPr bwMode="auto">
          <a:xfrm>
            <a:off x="220469" y="1903296"/>
            <a:ext cx="3877709" cy="3316103"/>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14789" y="5445224"/>
            <a:ext cx="2544030" cy="646331"/>
          </a:xfrm>
          <a:prstGeom prst="rect">
            <a:avLst/>
          </a:prstGeom>
        </p:spPr>
        <p:txBody>
          <a:bodyPr wrap="none">
            <a:spAutoFit/>
          </a:bodyPr>
          <a:lstStyle/>
          <a:p>
            <a:r>
              <a:rPr lang="ru-RU" dirty="0"/>
              <a:t>2 – перевязка </a:t>
            </a:r>
            <a:r>
              <a:rPr lang="ru-RU" dirty="0" smtClean="0"/>
              <a:t>тычками</a:t>
            </a:r>
          </a:p>
          <a:p>
            <a:r>
              <a:rPr lang="ru-RU" dirty="0" smtClean="0"/>
              <a:t>3 - утеплитель</a:t>
            </a:r>
            <a:endParaRPr lang="ru-RU" dirty="0"/>
          </a:p>
        </p:txBody>
      </p:sp>
      <p:pic>
        <p:nvPicPr>
          <p:cNvPr id="49156" name="Picture 4" descr="Картинки по запросу &quot;кладка с утеплителем из теплоизоляционных плит&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3756670"/>
            <a:ext cx="4651995" cy="310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54719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Картинки по запросу &quot;армирование кладки&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7399" y="4000500"/>
            <a:ext cx="4762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smtClean="0"/>
              <a:t>Армирование кладки</a:t>
            </a:r>
            <a:endParaRPr lang="ru-RU" dirty="0"/>
          </a:p>
        </p:txBody>
      </p:sp>
      <p:pic>
        <p:nvPicPr>
          <p:cNvPr id="50178" name="Picture 2" descr="Картинки по запросу &quot;армирование кладк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871" y="1124744"/>
            <a:ext cx="5688632" cy="36757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0182" name="Picture 6" descr="Картинки по запросу &quot;армирование кладки&quot;&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1268760"/>
            <a:ext cx="3165809" cy="23762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0184" name="Picture 8" descr="Картинки по запросу &quot;армирование кладки&quot;&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674738"/>
            <a:ext cx="3240360" cy="2138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5629298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Рядовые перемычки</a:t>
            </a:r>
            <a:endParaRPr lang="ru-RU" dirty="0"/>
          </a:p>
        </p:txBody>
      </p:sp>
      <p:pic>
        <p:nvPicPr>
          <p:cNvPr id="51202" name="Picture 2" descr="Картинки по запросу &quot;Рядовые перемычки&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68760"/>
            <a:ext cx="8179889"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40149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Клинчатые и лучковые перемычки</a:t>
            </a:r>
            <a:endParaRPr lang="ru-RU" dirty="0"/>
          </a:p>
        </p:txBody>
      </p:sp>
      <p:pic>
        <p:nvPicPr>
          <p:cNvPr id="52226" name="Picture 2" descr="Картинки по запросу &quot;Клинчатые и лучковые перемычки&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981386"/>
            <a:ext cx="7986339" cy="3312368"/>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Картинки по запросу &quot;Клинчатые и лучковые перемычк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4305098"/>
            <a:ext cx="2936354" cy="2446962"/>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Картинки по запросу &quot;Клинчатые и лучковые перемычки&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2891" y="4357794"/>
            <a:ext cx="2736304" cy="23942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563888" y="6381328"/>
            <a:ext cx="552666" cy="369332"/>
          </a:xfrm>
          <a:prstGeom prst="rect">
            <a:avLst/>
          </a:prstGeom>
          <a:solidFill>
            <a:schemeClr val="bg1"/>
          </a:solidFill>
        </p:spPr>
        <p:txBody>
          <a:bodyPr wrap="square" rtlCol="0">
            <a:spAutoFit/>
          </a:bodyPr>
          <a:lstStyle/>
          <a:p>
            <a:endParaRPr lang="ru-RU" dirty="0"/>
          </a:p>
        </p:txBody>
      </p:sp>
      <p:sp>
        <p:nvSpPr>
          <p:cNvPr id="7" name="TextBox 6"/>
          <p:cNvSpPr txBox="1"/>
          <p:nvPr/>
        </p:nvSpPr>
        <p:spPr>
          <a:xfrm>
            <a:off x="7452320" y="6525344"/>
            <a:ext cx="576064" cy="184666"/>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317513661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6" name="Picture 8" descr="Картинки по запросу &quot;кирпичные своды&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936104"/>
            <a:ext cx="4379979" cy="32849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b="1" dirty="0"/>
              <a:t>Арочные перемычки и своды</a:t>
            </a:r>
            <a:endParaRPr lang="ru-RU" dirty="0"/>
          </a:p>
        </p:txBody>
      </p:sp>
      <p:pic>
        <p:nvPicPr>
          <p:cNvPr id="53250" name="Picture 2" descr="Картинки по запросу &quot;Арочные перемычки и своды&quot;&quot;"/>
          <p:cNvPicPr>
            <a:picLocks noChangeAspect="1" noChangeArrowheads="1"/>
          </p:cNvPicPr>
          <p:nvPr/>
        </p:nvPicPr>
        <p:blipFill rotWithShape="1">
          <a:blip r:embed="rId3">
            <a:extLst>
              <a:ext uri="{28A0092B-C50C-407E-A947-70E740481C1C}">
                <a14:useLocalDpi xmlns:a14="http://schemas.microsoft.com/office/drawing/2010/main" val="0"/>
              </a:ext>
            </a:extLst>
          </a:blip>
          <a:srcRect t="8606" b="7610"/>
          <a:stretch/>
        </p:blipFill>
        <p:spPr bwMode="auto">
          <a:xfrm>
            <a:off x="14928" y="836712"/>
            <a:ext cx="6096000" cy="38305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3252" name="Picture 4" descr="Картинки по запросу &quot;Арочные перемычки и своды&quot;&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584" y="4653136"/>
            <a:ext cx="2808312" cy="20153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3254" name="Picture 6" descr="Картинки по запросу &quot;кирпичные своды&quot;&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84506" y="4149080"/>
            <a:ext cx="4872229" cy="27406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39808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Инструмент каменщика</a:t>
            </a:r>
            <a:endParaRPr lang="ru-RU" dirty="0"/>
          </a:p>
        </p:txBody>
      </p:sp>
      <p:pic>
        <p:nvPicPr>
          <p:cNvPr id="40964" name="Picture 4" descr="Картинки по запросу &quot;инструмент каменщика&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4744"/>
            <a:ext cx="9211174" cy="576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294304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4274" name="Picture 2" descr="Картинки по запросу &quot;инструмент каменщика&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0" y="-30454"/>
            <a:ext cx="8397333" cy="6876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9697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988840"/>
            <a:ext cx="7520940" cy="548640"/>
          </a:xfrm>
        </p:spPr>
        <p:txBody>
          <a:bodyPr/>
          <a:lstStyle/>
          <a:p>
            <a:r>
              <a:rPr lang="ru-RU" sz="6000" b="1" dirty="0"/>
              <a:t>Технология монолитных железобетонных работ</a:t>
            </a:r>
            <a:endParaRPr lang="ru-RU" sz="6000" dirty="0"/>
          </a:p>
        </p:txBody>
      </p:sp>
      <p:pic>
        <p:nvPicPr>
          <p:cNvPr id="8194" name="Picture 2" descr="Картинки по запросу &quot;Технология монолитных железобетонных работ&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3861048"/>
            <a:ext cx="4274806" cy="23762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19408638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504096"/>
            <a:ext cx="7520940" cy="548640"/>
          </a:xfrm>
        </p:spPr>
        <p:txBody>
          <a:bodyPr/>
          <a:lstStyle/>
          <a:p>
            <a:r>
              <a:rPr lang="ru-RU" dirty="0"/>
              <a:t>Ручной инструмент для </a:t>
            </a:r>
            <a:r>
              <a:rPr lang="ru-RU" dirty="0" smtClean="0"/>
              <a:t/>
            </a:r>
            <a:br>
              <a:rPr lang="ru-RU" dirty="0" smtClean="0"/>
            </a:br>
            <a:r>
              <a:rPr lang="ru-RU" dirty="0" smtClean="0"/>
              <a:t>каменщика </a:t>
            </a:r>
            <a:r>
              <a:rPr lang="ru-RU" dirty="0"/>
              <a:t>- Брики</a:t>
            </a:r>
            <a:br>
              <a:rPr lang="ru-RU" dirty="0"/>
            </a:br>
            <a:endParaRPr lang="ru-RU" dirty="0"/>
          </a:p>
        </p:txBody>
      </p:sp>
      <p:pic>
        <p:nvPicPr>
          <p:cNvPr id="55300" name="Picture 4" descr="https://remdominfo.ru/upload/vk/img/3368_w1__1h2-pP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2713" y="4653136"/>
            <a:ext cx="3121237" cy="2340928"/>
          </a:xfrm>
          <a:prstGeom prst="rect">
            <a:avLst/>
          </a:prstGeom>
          <a:noFill/>
          <a:extLst>
            <a:ext uri="{909E8E84-426E-40DD-AFC4-6F175D3DCCD1}">
              <a14:hiddenFill xmlns:a14="http://schemas.microsoft.com/office/drawing/2010/main">
                <a:solidFill>
                  <a:srgbClr val="FFFFFF"/>
                </a:solidFill>
              </a14:hiddenFill>
            </a:ext>
          </a:extLst>
        </p:spPr>
      </p:pic>
      <p:pic>
        <p:nvPicPr>
          <p:cNvPr id="55302" name="Picture 6" descr="https://remdominfo.ru/upload/vk/img/3368_DcSDQ4PelN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2132856"/>
            <a:ext cx="1703642" cy="21754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Картинки по запросу &quot;приспособления для каменной кладки&quo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956664"/>
            <a:ext cx="4320480" cy="19013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Картинки по запросу &quot;приспособления для каменной кладки&quot;&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28561" y="-26128"/>
            <a:ext cx="3315439" cy="1864934"/>
          </a:xfrm>
          <a:prstGeom prst="rect">
            <a:avLst/>
          </a:prstGeom>
          <a:noFill/>
          <a:extLst>
            <a:ext uri="{909E8E84-426E-40DD-AFC4-6F175D3DCCD1}">
              <a14:hiddenFill xmlns:a14="http://schemas.microsoft.com/office/drawing/2010/main">
                <a:solidFill>
                  <a:srgbClr val="FFFFFF"/>
                </a:solidFill>
              </a14:hiddenFill>
            </a:ext>
          </a:extLst>
        </p:spPr>
      </p:pic>
      <p:pic>
        <p:nvPicPr>
          <p:cNvPr id="55298" name="Picture 2" descr="Ручной инструмент для каменщика - Брики"/>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45" y="1147808"/>
            <a:ext cx="7036017" cy="393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650369"/>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Леса для каменной </a:t>
            </a:r>
            <a:r>
              <a:rPr lang="ru-RU" b="1" dirty="0" smtClean="0"/>
              <a:t>кладки</a:t>
            </a:r>
            <a:r>
              <a:rPr lang="ru-RU" b="1" dirty="0"/>
              <a:t/>
            </a:r>
            <a:br>
              <a:rPr lang="ru-RU" b="1" dirty="0"/>
            </a:br>
            <a:endParaRPr lang="ru-RU" dirty="0"/>
          </a:p>
        </p:txBody>
      </p:sp>
      <p:pic>
        <p:nvPicPr>
          <p:cNvPr id="57350" name="Picture 6" descr="http://delostroika.ru/uploads/posts/dom_poter/img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87" y="666946"/>
            <a:ext cx="3384376" cy="3136189"/>
          </a:xfrm>
          <a:prstGeom prst="rect">
            <a:avLst/>
          </a:prstGeom>
          <a:noFill/>
          <a:extLst>
            <a:ext uri="{909E8E84-426E-40DD-AFC4-6F175D3DCCD1}">
              <a14:hiddenFill xmlns:a14="http://schemas.microsoft.com/office/drawing/2010/main">
                <a:solidFill>
                  <a:srgbClr val="FFFFFF"/>
                </a:solidFill>
              </a14:hiddenFill>
            </a:ext>
          </a:extLst>
        </p:spPr>
      </p:pic>
      <p:pic>
        <p:nvPicPr>
          <p:cNvPr id="57352" name="Picture 8" descr="Картинки по запросу &quot;Леса для каменной кладк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650748"/>
            <a:ext cx="3926288" cy="3168584"/>
          </a:xfrm>
          <a:prstGeom prst="rect">
            <a:avLst/>
          </a:prstGeom>
          <a:noFill/>
          <a:extLst>
            <a:ext uri="{909E8E84-426E-40DD-AFC4-6F175D3DCCD1}">
              <a14:hiddenFill xmlns:a14="http://schemas.microsoft.com/office/drawing/2010/main">
                <a:solidFill>
                  <a:srgbClr val="FFFFFF"/>
                </a:solidFill>
              </a14:hiddenFill>
            </a:ext>
          </a:extLst>
        </p:spPr>
      </p:pic>
      <p:pic>
        <p:nvPicPr>
          <p:cNvPr id="57354" name="Picture 10" descr="https://cf.ppt-online.org/files1/slide/y/yNp9f7HUXeqFLGlY6aw2Bg83kJ5oAcS4dEsuzQ0mvi/slide-34.jpg"/>
          <p:cNvPicPr>
            <a:picLocks noChangeAspect="1" noChangeArrowheads="1"/>
          </p:cNvPicPr>
          <p:nvPr/>
        </p:nvPicPr>
        <p:blipFill rotWithShape="1">
          <a:blip r:embed="rId4">
            <a:extLst>
              <a:ext uri="{28A0092B-C50C-407E-A947-70E740481C1C}">
                <a14:useLocalDpi xmlns:a14="http://schemas.microsoft.com/office/drawing/2010/main" val="0"/>
              </a:ext>
            </a:extLst>
          </a:blip>
          <a:srcRect t="14131" r="41724"/>
          <a:stretch/>
        </p:blipFill>
        <p:spPr bwMode="auto">
          <a:xfrm>
            <a:off x="-36512" y="3803135"/>
            <a:ext cx="2792069" cy="3081552"/>
          </a:xfrm>
          <a:prstGeom prst="rect">
            <a:avLst/>
          </a:prstGeom>
          <a:noFill/>
          <a:extLst>
            <a:ext uri="{909E8E84-426E-40DD-AFC4-6F175D3DCCD1}">
              <a14:hiddenFill xmlns:a14="http://schemas.microsoft.com/office/drawing/2010/main">
                <a:solidFill>
                  <a:srgbClr val="FFFFFF"/>
                </a:solidFill>
              </a14:hiddenFill>
            </a:ext>
          </a:extLst>
        </p:spPr>
      </p:pic>
      <p:pic>
        <p:nvPicPr>
          <p:cNvPr id="57356" name="Picture 12" descr="https://cf.ppt-online.org/files1/slide/y/yNp9f7HUXeqFLGlY6aw2Bg83kJ5oAcS4dEsuzQ0mvi/slide-35.jpg"/>
          <p:cNvPicPr>
            <a:picLocks noChangeAspect="1" noChangeArrowheads="1"/>
          </p:cNvPicPr>
          <p:nvPr/>
        </p:nvPicPr>
        <p:blipFill rotWithShape="1">
          <a:blip r:embed="rId5">
            <a:extLst>
              <a:ext uri="{28A0092B-C50C-407E-A947-70E740481C1C}">
                <a14:useLocalDpi xmlns:a14="http://schemas.microsoft.com/office/drawing/2010/main" val="0"/>
              </a:ext>
            </a:extLst>
          </a:blip>
          <a:srcRect t="22262" r="45151"/>
          <a:stretch/>
        </p:blipFill>
        <p:spPr bwMode="auto">
          <a:xfrm>
            <a:off x="5436096" y="3653961"/>
            <a:ext cx="3043264" cy="32307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203848" y="6205954"/>
            <a:ext cx="2707408" cy="369332"/>
          </a:xfrm>
          <a:prstGeom prst="rect">
            <a:avLst/>
          </a:prstGeom>
          <a:noFill/>
        </p:spPr>
        <p:txBody>
          <a:bodyPr wrap="none" rtlCol="0">
            <a:spAutoFit/>
          </a:bodyPr>
          <a:lstStyle/>
          <a:p>
            <a:r>
              <a:rPr lang="ru-RU" b="1" dirty="0" smtClean="0"/>
              <a:t>Струнные навесные леса</a:t>
            </a:r>
            <a:endParaRPr lang="ru-RU" b="1" dirty="0"/>
          </a:p>
        </p:txBody>
      </p:sp>
      <p:sp>
        <p:nvSpPr>
          <p:cNvPr id="6" name="TextBox 5"/>
          <p:cNvSpPr txBox="1"/>
          <p:nvPr/>
        </p:nvSpPr>
        <p:spPr>
          <a:xfrm>
            <a:off x="1715080" y="3828050"/>
            <a:ext cx="2080954" cy="646331"/>
          </a:xfrm>
          <a:prstGeom prst="rect">
            <a:avLst/>
          </a:prstGeom>
          <a:noFill/>
        </p:spPr>
        <p:txBody>
          <a:bodyPr wrap="none" rtlCol="0">
            <a:spAutoFit/>
          </a:bodyPr>
          <a:lstStyle/>
          <a:p>
            <a:r>
              <a:rPr lang="ru-RU" dirty="0" smtClean="0"/>
              <a:t>Леса из объемных </a:t>
            </a:r>
          </a:p>
          <a:p>
            <a:r>
              <a:rPr lang="ru-RU" dirty="0" smtClean="0"/>
              <a:t>элементов</a:t>
            </a:r>
            <a:endParaRPr lang="ru-RU" dirty="0"/>
          </a:p>
        </p:txBody>
      </p:sp>
    </p:spTree>
    <p:extLst>
      <p:ext uri="{BB962C8B-B14F-4D97-AF65-F5344CB8AC3E}">
        <p14:creationId xmlns:p14="http://schemas.microsoft.com/office/powerpoint/2010/main" val="1095426208"/>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Подмости для каменной кладки</a:t>
            </a:r>
          </a:p>
        </p:txBody>
      </p:sp>
      <p:pic>
        <p:nvPicPr>
          <p:cNvPr id="58370" name="Picture 2" descr="http://mirznanii.com/images/24/61/9156124.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8612395" cy="3888432"/>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5" y="5085184"/>
            <a:ext cx="8756410" cy="1754326"/>
          </a:xfrm>
          <a:prstGeom prst="rect">
            <a:avLst/>
          </a:prstGeom>
        </p:spPr>
        <p:txBody>
          <a:bodyPr wrap="square">
            <a:spAutoFit/>
          </a:bodyPr>
          <a:lstStyle/>
          <a:p>
            <a:pPr algn="ctr"/>
            <a:r>
              <a:rPr lang="ru-RU" dirty="0"/>
              <a:t>а -шарнирно-панельные в верхнем (I) и нижнем (II)положениях; б - универсальные панельные самоустанавливающиеся; в- панельные; г- площадки-подмости; д- рычажные с гидроприводом; 1 - настил; 2- откидная опора (для кладки 2-го яруса); 3- то же, для кладки 3-го яруса; 4- стропы для перевода опор из горизонтального в вертикальное положение; 5 - диагональная связь для закрепления опор; 6- наружные рычаги; 7 - шарнир; 8- гидропривод</a:t>
            </a:r>
          </a:p>
        </p:txBody>
      </p:sp>
    </p:spTree>
    <p:extLst>
      <p:ext uri="{BB962C8B-B14F-4D97-AF65-F5344CB8AC3E}">
        <p14:creationId xmlns:p14="http://schemas.microsoft.com/office/powerpoint/2010/main" val="342626336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0418" name="Picture 2" descr="https://cf.ppt-online.org/files1/slide/y/yNp9f7HUXeqFLGlY6aw2Bg83kJ5oAcS4dEsuzQ0mvi/slide-21.jpg"/>
          <p:cNvPicPr>
            <a:picLocks noChangeAspect="1" noChangeArrowheads="1"/>
          </p:cNvPicPr>
          <p:nvPr/>
        </p:nvPicPr>
        <p:blipFill rotWithShape="1">
          <a:blip r:embed="rId2">
            <a:extLst>
              <a:ext uri="{28A0092B-C50C-407E-A947-70E740481C1C}">
                <a14:useLocalDpi xmlns:a14="http://schemas.microsoft.com/office/drawing/2010/main" val="0"/>
              </a:ext>
            </a:extLst>
          </a:blip>
          <a:srcRect l="6377" t="7487" r="7990" b="10723"/>
          <a:stretch/>
        </p:blipFill>
        <p:spPr bwMode="auto">
          <a:xfrm>
            <a:off x="-192514" y="-21486"/>
            <a:ext cx="5196561" cy="3717619"/>
          </a:xfrm>
          <a:prstGeom prst="rect">
            <a:avLst/>
          </a:prstGeom>
          <a:noFill/>
          <a:extLst>
            <a:ext uri="{909E8E84-426E-40DD-AFC4-6F175D3DCCD1}">
              <a14:hiddenFill xmlns:a14="http://schemas.microsoft.com/office/drawing/2010/main">
                <a:solidFill>
                  <a:srgbClr val="FFFFFF"/>
                </a:solidFill>
              </a14:hiddenFill>
            </a:ext>
          </a:extLst>
        </p:spPr>
      </p:pic>
      <p:pic>
        <p:nvPicPr>
          <p:cNvPr id="60420" name="Picture 4" descr="https://cf.ppt-online.org/files1/slide/y/yNp9f7HUXeqFLGlY6aw2Bg83kJ5oAcS4dEsuzQ0mvi/slide-22.jpg"/>
          <p:cNvPicPr>
            <a:picLocks noChangeAspect="1" noChangeArrowheads="1"/>
          </p:cNvPicPr>
          <p:nvPr/>
        </p:nvPicPr>
        <p:blipFill rotWithShape="1">
          <a:blip r:embed="rId3">
            <a:extLst>
              <a:ext uri="{28A0092B-C50C-407E-A947-70E740481C1C}">
                <a14:useLocalDpi xmlns:a14="http://schemas.microsoft.com/office/drawing/2010/main" val="0"/>
              </a:ext>
            </a:extLst>
          </a:blip>
          <a:srcRect l="5188" t="4595" r="3722" b="4686"/>
          <a:stretch/>
        </p:blipFill>
        <p:spPr bwMode="auto">
          <a:xfrm>
            <a:off x="4201005" y="-21485"/>
            <a:ext cx="4942995" cy="3687398"/>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https://cf.ppt-online.org/files1/slide/y/yNp9f7HUXeqFLGlY6aw2Bg83kJ5oAcS4dEsuzQ0mvi/slide-23.jpg"/>
          <p:cNvPicPr>
            <a:picLocks noChangeAspect="1" noChangeArrowheads="1"/>
          </p:cNvPicPr>
          <p:nvPr/>
        </p:nvPicPr>
        <p:blipFill rotWithShape="1">
          <a:blip r:embed="rId4">
            <a:extLst>
              <a:ext uri="{28A0092B-C50C-407E-A947-70E740481C1C}">
                <a14:useLocalDpi xmlns:a14="http://schemas.microsoft.com/office/drawing/2010/main" val="0"/>
              </a:ext>
            </a:extLst>
          </a:blip>
          <a:srcRect l="5757" t="5726" r="4445" b="5116"/>
          <a:stretch/>
        </p:blipFill>
        <p:spPr bwMode="auto">
          <a:xfrm>
            <a:off x="-36512" y="3429001"/>
            <a:ext cx="461084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60424" name="Picture 8" descr="https://cf.ppt-online.org/files1/slide/y/yNp9f7HUXeqFLGlY6aw2Bg83kJ5oAcS4dEsuzQ0mvi/slide-25.jpg"/>
          <p:cNvPicPr>
            <a:picLocks noChangeAspect="1" noChangeArrowheads="1"/>
          </p:cNvPicPr>
          <p:nvPr/>
        </p:nvPicPr>
        <p:blipFill rotWithShape="1">
          <a:blip r:embed="rId5">
            <a:extLst>
              <a:ext uri="{28A0092B-C50C-407E-A947-70E740481C1C}">
                <a14:useLocalDpi xmlns:a14="http://schemas.microsoft.com/office/drawing/2010/main" val="0"/>
              </a:ext>
            </a:extLst>
          </a:blip>
          <a:srcRect l="5294" t="5983" r="3875" b="3639"/>
          <a:stretch/>
        </p:blipFill>
        <p:spPr bwMode="auto">
          <a:xfrm>
            <a:off x="4253209" y="3212976"/>
            <a:ext cx="4890791" cy="3645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86215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Рабочее место каменщика</a:t>
            </a:r>
            <a:endParaRPr lang="ru-RU" dirty="0"/>
          </a:p>
        </p:txBody>
      </p:sp>
      <p:pic>
        <p:nvPicPr>
          <p:cNvPr id="56322" name="Picture 2" descr="Картинки по запросу &quot;нормокомплект каменщика&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7200800" cy="54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769671"/>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9394" name="Picture 2" descr="https://cf.ppt-online.org/files1/slide/y/yNp9f7HUXeqFLGlY6aw2Bg83kJ5oAcS4dEsuzQ0mvi/slid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07" y="1"/>
            <a:ext cx="9192207" cy="6885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8380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009442" y="675724"/>
            <a:ext cx="7125113" cy="924475"/>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dirty="0" smtClean="0"/>
              <a:t>Опалубочные работы</a:t>
            </a:r>
            <a:endParaRPr lang="ru-RU" dirty="0"/>
          </a:p>
        </p:txBody>
      </p:sp>
      <p:sp>
        <p:nvSpPr>
          <p:cNvPr id="5" name="Объект 2"/>
          <p:cNvSpPr txBox="1">
            <a:spLocks/>
          </p:cNvSpPr>
          <p:nvPr/>
        </p:nvSpPr>
        <p:spPr>
          <a:xfrm>
            <a:off x="323528" y="1807361"/>
            <a:ext cx="8280920" cy="4861999"/>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ru-RU" i="1" u="sng" dirty="0" smtClean="0"/>
              <a:t>Опалубка-</a:t>
            </a:r>
            <a:r>
              <a:rPr lang="ru-RU" dirty="0" smtClean="0"/>
              <a:t> временная вспомогательная конструкция, образующая форму изделия. Опалубка служит для придания требуемых формы, геологических размеров и положения в пространстве возводимой конструкции путем укладки бетонной смеси в ограниченный опалубкой объемный элемент.</a:t>
            </a:r>
          </a:p>
          <a:p>
            <a:pPr marL="0" indent="0"/>
            <a:r>
              <a:rPr lang="ru-RU" u="sng" dirty="0" smtClean="0"/>
              <a:t>Отдельные элементы опалубочной системы следующие:</a:t>
            </a:r>
          </a:p>
          <a:p>
            <a:pPr>
              <a:buFont typeface="Wingdings" pitchFamily="2" charset="2"/>
              <a:buChar char="q"/>
            </a:pPr>
            <a:r>
              <a:rPr lang="ru-RU" dirty="0" smtClean="0"/>
              <a:t>Опалубка</a:t>
            </a:r>
          </a:p>
          <a:p>
            <a:pPr>
              <a:buFont typeface="Wingdings" pitchFamily="2" charset="2"/>
              <a:buChar char="q"/>
            </a:pPr>
            <a:r>
              <a:rPr lang="ru-RU" dirty="0" smtClean="0"/>
              <a:t>Щит</a:t>
            </a:r>
          </a:p>
          <a:p>
            <a:pPr>
              <a:buFont typeface="Wingdings" pitchFamily="2" charset="2"/>
              <a:buChar char="q"/>
            </a:pPr>
            <a:r>
              <a:rPr lang="ru-RU" dirty="0" smtClean="0"/>
              <a:t>Каркас (рама) щита</a:t>
            </a:r>
          </a:p>
          <a:p>
            <a:pPr>
              <a:buFont typeface="Wingdings" pitchFamily="2" charset="2"/>
              <a:buChar char="q"/>
            </a:pPr>
            <a:r>
              <a:rPr lang="ru-RU" dirty="0" smtClean="0"/>
              <a:t>Палуба щита</a:t>
            </a:r>
          </a:p>
          <a:p>
            <a:pPr>
              <a:buFont typeface="Wingdings" pitchFamily="2" charset="2"/>
              <a:buChar char="q"/>
            </a:pPr>
            <a:r>
              <a:rPr lang="ru-RU" dirty="0" smtClean="0"/>
              <a:t>Опалубочная панель</a:t>
            </a:r>
          </a:p>
          <a:p>
            <a:pPr>
              <a:buFont typeface="Wingdings" pitchFamily="2" charset="2"/>
              <a:buChar char="q"/>
            </a:pPr>
            <a:r>
              <a:rPr lang="ru-RU" dirty="0" smtClean="0"/>
              <a:t>Блок опалубки</a:t>
            </a:r>
          </a:p>
          <a:p>
            <a:pPr>
              <a:buFont typeface="Wingdings" pitchFamily="2" charset="2"/>
              <a:buChar char="q"/>
            </a:pPr>
            <a:r>
              <a:rPr lang="ru-RU" dirty="0" smtClean="0"/>
              <a:t>Опалубочная система</a:t>
            </a:r>
          </a:p>
          <a:p>
            <a:pPr>
              <a:buFont typeface="Wingdings" pitchFamily="2" charset="2"/>
              <a:buChar char="q"/>
            </a:pPr>
            <a:r>
              <a:rPr lang="ru-RU" dirty="0" smtClean="0"/>
              <a:t>Элементы крепления</a:t>
            </a:r>
          </a:p>
          <a:p>
            <a:pPr>
              <a:buFont typeface="Wingdings" pitchFamily="2" charset="2"/>
              <a:buChar char="q"/>
            </a:pPr>
            <a:r>
              <a:rPr lang="ru-RU" dirty="0" smtClean="0"/>
              <a:t>Поддерживающие элементы</a:t>
            </a:r>
          </a:p>
          <a:p>
            <a:endParaRPr lang="ru-RU" dirty="0"/>
          </a:p>
        </p:txBody>
      </p:sp>
      <p:pic>
        <p:nvPicPr>
          <p:cNvPr id="9218" name="Picture 2" descr="Картинки по запросу &quot;Опалубочные работы&quot;&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3988" y="3612519"/>
            <a:ext cx="4075212" cy="26930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5378807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a:spLocks noGrp="1"/>
          </p:cNvSpPr>
          <p:nvPr>
            <p:ph idx="1"/>
          </p:nvPr>
        </p:nvSpPr>
        <p:spPr>
          <a:xfrm>
            <a:off x="323528" y="332657"/>
            <a:ext cx="7811027" cy="5526142"/>
          </a:xfrm>
        </p:spPr>
        <p:txBody>
          <a:bodyPr>
            <a:normAutofit lnSpcReduction="10000"/>
          </a:bodyPr>
          <a:lstStyle/>
          <a:p>
            <a:pPr marL="0" indent="0" algn="just">
              <a:buNone/>
            </a:pPr>
            <a:r>
              <a:rPr lang="ru-RU" sz="2400" dirty="0" smtClean="0"/>
              <a:t>Вспомогательные элементы опалубочных систем:</a:t>
            </a:r>
          </a:p>
          <a:p>
            <a:pPr marL="0" indent="0" algn="just">
              <a:buNone/>
            </a:pPr>
            <a:endParaRPr lang="ru-RU" sz="2400" dirty="0" smtClean="0"/>
          </a:p>
          <a:p>
            <a:pPr algn="just"/>
            <a:r>
              <a:rPr lang="ru-RU" sz="2000" b="1" dirty="0" smtClean="0"/>
              <a:t>Навесные подмости –</a:t>
            </a:r>
            <a:r>
              <a:rPr lang="ru-RU" sz="2000" dirty="0" smtClean="0"/>
              <a:t> </a:t>
            </a:r>
            <a:r>
              <a:rPr lang="ru-RU" sz="2000" b="0" dirty="0" smtClean="0"/>
              <a:t>специальные подмости, навешиваемые на стены со стороны фасадов с помощью кронштейнов, закрепленных в отверстиях, оставленных при бетонировании стен;</a:t>
            </a:r>
          </a:p>
          <a:p>
            <a:pPr algn="just"/>
            <a:r>
              <a:rPr lang="ru-RU" sz="2000" b="1" dirty="0" smtClean="0"/>
              <a:t>Выкатные подмости </a:t>
            </a:r>
            <a:r>
              <a:rPr lang="ru-RU" sz="2000" dirty="0" smtClean="0"/>
              <a:t>– </a:t>
            </a:r>
            <a:r>
              <a:rPr lang="ru-RU" sz="2000" b="0" dirty="0" smtClean="0"/>
              <a:t>предназначены для выкатывания по ним туннельной опалубки или опалубки перекрытий при их демонтаже;</a:t>
            </a:r>
          </a:p>
          <a:p>
            <a:pPr algn="just"/>
            <a:r>
              <a:rPr lang="ru-RU" sz="2000" b="1" dirty="0" err="1" smtClean="0"/>
              <a:t>Проемобразователи</a:t>
            </a:r>
            <a:r>
              <a:rPr lang="ru-RU" sz="2000" b="1" dirty="0" smtClean="0"/>
              <a:t> – </a:t>
            </a:r>
            <a:r>
              <a:rPr lang="ru-RU" sz="2000" b="0" dirty="0" smtClean="0"/>
              <a:t>специальная опалубка, предназначенная для формирования в монолитных конструкциях оконных, дверных и других проемов;</a:t>
            </a:r>
          </a:p>
          <a:p>
            <a:pPr algn="just"/>
            <a:r>
              <a:rPr lang="ru-RU" sz="2000" b="1" dirty="0" smtClean="0"/>
              <a:t>Цоколь –</a:t>
            </a:r>
            <a:r>
              <a:rPr lang="ru-RU" sz="2000" dirty="0" smtClean="0"/>
              <a:t> </a:t>
            </a:r>
            <a:r>
              <a:rPr lang="ru-RU" sz="2000" b="0" dirty="0" smtClean="0"/>
              <a:t>нижняя часть монолитной стены высотой 10…20см, которую бетонируют одновременно с монолитным перекрытием. Назначение цоколя в обеспечении проектной толщины стены и фиксации опалубки относительно разбивочных (координационных) осей.</a:t>
            </a:r>
            <a:endParaRPr lang="ru-RU" sz="2000" b="0" dirty="0"/>
          </a:p>
        </p:txBody>
      </p:sp>
    </p:spTree>
    <p:extLst>
      <p:ext uri="{BB962C8B-B14F-4D97-AF65-F5344CB8AC3E}">
        <p14:creationId xmlns:p14="http://schemas.microsoft.com/office/powerpoint/2010/main" val="1510272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Картинки по запросу &quot;классификация строительных процессов&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r="10988"/>
          <a:stretch/>
        </p:blipFill>
        <p:spPr bwMode="auto">
          <a:xfrm>
            <a:off x="17119" y="0"/>
            <a:ext cx="9126881" cy="68356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883708" y="1584216"/>
            <a:ext cx="7520940" cy="548640"/>
          </a:xfrm>
        </p:spPr>
        <p:txBody>
          <a:bodyPr/>
          <a:lstStyle/>
          <a:p>
            <a:r>
              <a:rPr lang="ru-RU" sz="5400" dirty="0" smtClean="0">
                <a:solidFill>
                  <a:schemeClr val="bg1"/>
                </a:solidFill>
              </a:rPr>
              <a:t>Технологические процессы в строительстве</a:t>
            </a:r>
            <a:endParaRPr lang="ru-RU" sz="5400" dirty="0">
              <a:solidFill>
                <a:schemeClr val="bg1"/>
              </a:solidFill>
            </a:endParaRPr>
          </a:p>
        </p:txBody>
      </p:sp>
    </p:spTree>
    <p:extLst>
      <p:ext uri="{BB962C8B-B14F-4D97-AF65-F5344CB8AC3E}">
        <p14:creationId xmlns:p14="http://schemas.microsoft.com/office/powerpoint/2010/main" val="8866376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333" t="20995" r="23333" b="12635"/>
          <a:stretch/>
        </p:blipFill>
        <p:spPr bwMode="auto">
          <a:xfrm>
            <a:off x="319672" y="620688"/>
            <a:ext cx="8644816" cy="58326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16901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009442" y="675724"/>
            <a:ext cx="7125113" cy="924475"/>
          </a:xfrm>
        </p:spPr>
        <p:txBody>
          <a:bodyPr/>
          <a:lstStyle/>
          <a:p>
            <a:r>
              <a:rPr lang="ru-RU" b="1" dirty="0"/>
              <a:t>Основные типы </a:t>
            </a:r>
            <a:r>
              <a:rPr lang="ru-RU" b="1" dirty="0" smtClean="0"/>
              <a:t>опалубок</a:t>
            </a:r>
            <a:endParaRPr lang="ru-RU" b="1" dirty="0"/>
          </a:p>
        </p:txBody>
      </p:sp>
      <p:sp>
        <p:nvSpPr>
          <p:cNvPr id="5" name="Содержимое 2"/>
          <p:cNvSpPr>
            <a:spLocks noGrp="1"/>
          </p:cNvSpPr>
          <p:nvPr>
            <p:ph idx="1"/>
          </p:nvPr>
        </p:nvSpPr>
        <p:spPr>
          <a:xfrm>
            <a:off x="1009443" y="1807361"/>
            <a:ext cx="7125112" cy="4051437"/>
          </a:xfrm>
        </p:spPr>
        <p:txBody>
          <a:bodyPr>
            <a:normAutofit/>
          </a:bodyPr>
          <a:lstStyle/>
          <a:p>
            <a:pPr>
              <a:buFont typeface="Arial" panose="020B0604020202020204" pitchFamily="34" charset="0"/>
              <a:buChar char="•"/>
            </a:pPr>
            <a:r>
              <a:rPr lang="ru-RU" sz="2400" b="0" dirty="0" smtClean="0"/>
              <a:t>для </a:t>
            </a:r>
            <a:r>
              <a:rPr lang="ru-RU" sz="2400" b="0" dirty="0"/>
              <a:t>вертикальных поверхностей, в том числе стен; </a:t>
            </a:r>
          </a:p>
          <a:p>
            <a:pPr>
              <a:buFont typeface="Arial" panose="020B0604020202020204" pitchFamily="34" charset="0"/>
              <a:buChar char="•"/>
            </a:pPr>
            <a:r>
              <a:rPr lang="ru-RU" sz="2400" b="0" dirty="0" smtClean="0"/>
              <a:t>для </a:t>
            </a:r>
            <a:r>
              <a:rPr lang="ru-RU" sz="2400" b="0" dirty="0"/>
              <a:t>горизонтальных и наклонных поверхностей, в том числе перекрытий; </a:t>
            </a:r>
          </a:p>
          <a:p>
            <a:pPr>
              <a:buFont typeface="Arial" panose="020B0604020202020204" pitchFamily="34" charset="0"/>
              <a:buChar char="•"/>
            </a:pPr>
            <a:r>
              <a:rPr lang="ru-RU" sz="2400" b="0" dirty="0" smtClean="0"/>
              <a:t>для </a:t>
            </a:r>
            <a:r>
              <a:rPr lang="ru-RU" sz="2400" b="0" dirty="0"/>
              <a:t>одновременного бетонирования стен и перекрытий; </a:t>
            </a:r>
          </a:p>
          <a:p>
            <a:pPr>
              <a:buFont typeface="Arial" panose="020B0604020202020204" pitchFamily="34" charset="0"/>
              <a:buChar char="•"/>
            </a:pPr>
            <a:r>
              <a:rPr lang="ru-RU" sz="2400" b="0" dirty="0" smtClean="0"/>
              <a:t>для </a:t>
            </a:r>
            <a:r>
              <a:rPr lang="ru-RU" sz="2400" b="0" dirty="0"/>
              <a:t>бетонирования комнат и отдельных квартир; </a:t>
            </a:r>
          </a:p>
          <a:p>
            <a:pPr>
              <a:buFont typeface="Arial" panose="020B0604020202020204" pitchFamily="34" charset="0"/>
              <a:buChar char="•"/>
            </a:pPr>
            <a:r>
              <a:rPr lang="ru-RU" sz="2400" b="0" dirty="0" smtClean="0"/>
              <a:t>для </a:t>
            </a:r>
            <a:r>
              <a:rPr lang="ru-RU" sz="2400" b="0" dirty="0"/>
              <a:t>криволинейных поверхностей (используется в основном пневматическая опалубка).</a:t>
            </a:r>
          </a:p>
        </p:txBody>
      </p:sp>
    </p:spTree>
    <p:extLst>
      <p:ext uri="{BB962C8B-B14F-4D97-AF65-F5344CB8AC3E}">
        <p14:creationId xmlns:p14="http://schemas.microsoft.com/office/powerpoint/2010/main" val="2828504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79513" y="2276872"/>
            <a:ext cx="2952328" cy="2952328"/>
          </a:xfrm>
        </p:spPr>
        <p:txBody>
          <a:bodyPr/>
          <a:lstStyle/>
          <a:p>
            <a:pPr marL="285750" indent="-285750" algn="l" fontAlgn="base">
              <a:lnSpc>
                <a:spcPct val="100000"/>
              </a:lnSpc>
              <a:buFont typeface="+mj-lt"/>
              <a:buAutoNum type="romanUcPeriod"/>
            </a:pPr>
            <a:r>
              <a:rPr lang="ru-RU" sz="1800" dirty="0">
                <a:effectLst/>
              </a:rPr>
              <a:t>К основным компонентам системы можно отнести:</a:t>
            </a:r>
            <a:br>
              <a:rPr lang="ru-RU" sz="1800" dirty="0">
                <a:effectLst/>
              </a:rPr>
            </a:br>
            <a:r>
              <a:rPr lang="ru-RU" sz="1800" dirty="0">
                <a:effectLst/>
              </a:rPr>
              <a:t>балку двутавровую;</a:t>
            </a:r>
            <a:br>
              <a:rPr lang="ru-RU" sz="1800" dirty="0">
                <a:effectLst/>
              </a:rPr>
            </a:br>
            <a:r>
              <a:rPr lang="ru-RU" sz="1800" dirty="0" err="1">
                <a:effectLst/>
              </a:rPr>
              <a:t>унивилку</a:t>
            </a:r>
            <a:r>
              <a:rPr lang="ru-RU" sz="1800" dirty="0">
                <a:effectLst/>
              </a:rPr>
              <a:t>;</a:t>
            </a:r>
            <a:br>
              <a:rPr lang="ru-RU" sz="1800" dirty="0">
                <a:effectLst/>
              </a:rPr>
            </a:br>
            <a:r>
              <a:rPr lang="ru-RU" sz="1800" dirty="0">
                <a:effectLst/>
              </a:rPr>
              <a:t>стойку телескопическую или объемную;</a:t>
            </a:r>
            <a:br>
              <a:rPr lang="ru-RU" sz="1800" dirty="0">
                <a:effectLst/>
              </a:rPr>
            </a:br>
            <a:r>
              <a:rPr lang="ru-RU" sz="1800" dirty="0">
                <a:effectLst/>
              </a:rPr>
              <a:t>треногу;</a:t>
            </a:r>
            <a:br>
              <a:rPr lang="ru-RU" sz="1800" dirty="0">
                <a:effectLst/>
              </a:rPr>
            </a:br>
            <a:r>
              <a:rPr lang="ru-RU" sz="1800" dirty="0">
                <a:effectLst/>
              </a:rPr>
              <a:t>полотно палубы.</a:t>
            </a:r>
            <a:br>
              <a:rPr lang="ru-RU" sz="1800" dirty="0">
                <a:effectLst/>
              </a:rPr>
            </a:br>
            <a:endParaRPr lang="ru-RU" sz="1800" dirty="0"/>
          </a:p>
        </p:txBody>
      </p:sp>
      <p:pic>
        <p:nvPicPr>
          <p:cNvPr id="5" name="Рисунок 4"/>
          <p:cNvPicPr/>
          <p:nvPr/>
        </p:nvPicPr>
        <p:blipFill rotWithShape="1">
          <a:blip r:embed="rId2"/>
          <a:srcRect l="41517" t="19344" r="11227" b="7668"/>
          <a:stretch/>
        </p:blipFill>
        <p:spPr bwMode="auto">
          <a:xfrm>
            <a:off x="3347864" y="1844824"/>
            <a:ext cx="5424805" cy="4712970"/>
          </a:xfrm>
          <a:prstGeom prst="rect">
            <a:avLst/>
          </a:prstGeom>
          <a:ln>
            <a:noFill/>
          </a:ln>
          <a:extLst>
            <a:ext uri="{53640926-AAD7-44D8-BBD7-CCE9431645EC}">
              <a14:shadowObscured xmlns:a14="http://schemas.microsoft.com/office/drawing/2010/main"/>
            </a:ext>
          </a:extLst>
        </p:spPr>
      </p:pic>
      <p:sp>
        <p:nvSpPr>
          <p:cNvPr id="6" name="Заголовок 1"/>
          <p:cNvSpPr txBox="1">
            <a:spLocks/>
          </p:cNvSpPr>
          <p:nvPr/>
        </p:nvSpPr>
        <p:spPr>
          <a:xfrm>
            <a:off x="611560" y="192676"/>
            <a:ext cx="7117180" cy="147002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mtClean="0"/>
              <a:t>Опалубка для перекрытия и ее состав</a:t>
            </a:r>
            <a:br>
              <a:rPr lang="ru-RU" smtClean="0"/>
            </a:br>
            <a:endParaRPr lang="ru-RU" dirty="0"/>
          </a:p>
        </p:txBody>
      </p:sp>
    </p:spTree>
    <p:extLst>
      <p:ext uri="{BB962C8B-B14F-4D97-AF65-F5344CB8AC3E}">
        <p14:creationId xmlns:p14="http://schemas.microsoft.com/office/powerpoint/2010/main" val="669466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rotWithShape="1">
          <a:blip r:embed="rId2"/>
          <a:srcRect l="3516" t="25997" r="56462" b="25893"/>
          <a:stretch/>
        </p:blipFill>
        <p:spPr bwMode="auto">
          <a:xfrm>
            <a:off x="323528" y="332656"/>
            <a:ext cx="8496944" cy="6192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918584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Заголовок 1"/>
          <p:cNvSpPr txBox="1">
            <a:spLocks/>
          </p:cNvSpPr>
          <p:nvPr/>
        </p:nvSpPr>
        <p:spPr>
          <a:xfrm>
            <a:off x="395536" y="692696"/>
            <a:ext cx="8229600" cy="1600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b="1" u="sng" dirty="0" smtClean="0"/>
              <a:t>УСТРОЙСТВО ОПАЛУБКИ </a:t>
            </a:r>
            <a:br>
              <a:rPr lang="ru-RU" b="1" u="sng" dirty="0" smtClean="0"/>
            </a:br>
            <a:r>
              <a:rPr lang="ru-RU" b="1" u="sng" dirty="0" smtClean="0"/>
              <a:t>МОНОЛИТНЫХ СТЕН</a:t>
            </a:r>
            <a:r>
              <a:rPr lang="ru-RU" b="1" dirty="0" smtClean="0"/>
              <a:t/>
            </a:r>
            <a:br>
              <a:rPr lang="ru-RU" b="1" dirty="0" smtClean="0"/>
            </a:br>
            <a:endParaRPr lang="ru-RU" dirty="0"/>
          </a:p>
        </p:txBody>
      </p:sp>
      <p:pic>
        <p:nvPicPr>
          <p:cNvPr id="5" name="Рисунок 4" descr="Устройство опалубки монолитных стен">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700808"/>
            <a:ext cx="5544616" cy="4896544"/>
          </a:xfrm>
          <a:prstGeom prst="rect">
            <a:avLst/>
          </a:prstGeom>
          <a:noFill/>
          <a:ln>
            <a:noFill/>
          </a:ln>
        </p:spPr>
      </p:pic>
    </p:spTree>
    <p:extLst>
      <p:ext uri="{BB962C8B-B14F-4D97-AF65-F5344CB8AC3E}">
        <p14:creationId xmlns:p14="http://schemas.microsoft.com/office/powerpoint/2010/main" val="33725607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Устройство опалубки монолитных стен">
            <a:hlinkClick r:id="rId2"/>
          </p:cNvPr>
          <p:cNvPicPr/>
          <p:nvPr/>
        </p:nvPicPr>
        <p:blipFill rotWithShape="1">
          <a:blip r:embed="rId3">
            <a:extLst>
              <a:ext uri="{28A0092B-C50C-407E-A947-70E740481C1C}">
                <a14:useLocalDpi xmlns:a14="http://schemas.microsoft.com/office/drawing/2010/main" val="0"/>
              </a:ext>
            </a:extLst>
          </a:blip>
          <a:srcRect l="10156" r="8593"/>
          <a:stretch/>
        </p:blipFill>
        <p:spPr bwMode="auto">
          <a:xfrm>
            <a:off x="478970" y="692696"/>
            <a:ext cx="3831773" cy="4968552"/>
          </a:xfrm>
          <a:prstGeom prst="rect">
            <a:avLst/>
          </a:prstGeom>
          <a:ln>
            <a:noFill/>
          </a:ln>
          <a:effectLst>
            <a:softEdge rad="112500"/>
          </a:effectLst>
        </p:spPr>
      </p:pic>
      <p:pic>
        <p:nvPicPr>
          <p:cNvPr id="5" name="Рисунок 4" descr="Устройство опалубки монолитных стен">
            <a:hlinkClick r:id="rId4"/>
          </p:cNvPr>
          <p:cNvPicPr/>
          <p:nvPr/>
        </p:nvPicPr>
        <p:blipFill rotWithShape="1">
          <a:blip r:embed="rId5">
            <a:extLst>
              <a:ext uri="{28A0092B-C50C-407E-A947-70E740481C1C}">
                <a14:useLocalDpi xmlns:a14="http://schemas.microsoft.com/office/drawing/2010/main" val="0"/>
              </a:ext>
            </a:extLst>
          </a:blip>
          <a:srcRect l="7451" r="8233"/>
          <a:stretch/>
        </p:blipFill>
        <p:spPr bwMode="auto">
          <a:xfrm>
            <a:off x="4716015" y="764704"/>
            <a:ext cx="4003441" cy="4968552"/>
          </a:xfrm>
          <a:prstGeom prst="rect">
            <a:avLst/>
          </a:prstGeom>
          <a:ln>
            <a:noFill/>
          </a:ln>
          <a:effectLst>
            <a:softEdge rad="112500"/>
          </a:effectLst>
        </p:spPr>
      </p:pic>
    </p:spTree>
    <p:extLst>
      <p:ext uri="{BB962C8B-B14F-4D97-AF65-F5344CB8AC3E}">
        <p14:creationId xmlns:p14="http://schemas.microsoft.com/office/powerpoint/2010/main" val="16845281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421196" y="476672"/>
            <a:ext cx="8229600" cy="1600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z="3600" b="1" u="sng" smtClean="0"/>
              <a:t>Щитовая опалубка колонн</a:t>
            </a:r>
            <a:r>
              <a:rPr lang="ru-RU" sz="3600" smtClean="0"/>
              <a:t/>
            </a:r>
            <a:br>
              <a:rPr lang="ru-RU" sz="3600" smtClean="0"/>
            </a:br>
            <a:endParaRPr lang="ru-RU" sz="3600" dirty="0"/>
          </a:p>
        </p:txBody>
      </p:sp>
      <p:pic>
        <p:nvPicPr>
          <p:cNvPr id="5" name="Рисунок 4" descr="Щитовая опалубка колонн">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644966"/>
            <a:ext cx="6552728" cy="45203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993220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sqare2">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79512" y="1700808"/>
            <a:ext cx="5256584" cy="4428492"/>
          </a:xfrm>
          <a:prstGeom prst="rect">
            <a:avLst/>
          </a:prstGeom>
          <a:noFill/>
          <a:ln>
            <a:noFill/>
          </a:ln>
        </p:spPr>
      </p:pic>
      <p:pic>
        <p:nvPicPr>
          <p:cNvPr id="5" name="Picture 2" descr="ÐÐ°ÑÑÐ¸Ð½ÐºÐ¸ Ð¿Ð¾ Ð·Ð°Ð¿ÑÐ¾ÑÑ Ð¿Ð¾Ð´Ð±Ð¾Ñ Ð¾Ð¿Ð°Ð»ÑÐ±ÐºÐ° ÐºÐ¾Ð»Ð¾Ð½Ð½"/>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1635062"/>
            <a:ext cx="3661420" cy="4791685"/>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5044211" y="837751"/>
            <a:ext cx="3560238" cy="646331"/>
          </a:xfrm>
          <a:prstGeom prst="rect">
            <a:avLst/>
          </a:prstGeom>
        </p:spPr>
        <p:txBody>
          <a:bodyPr wrap="square">
            <a:spAutoFit/>
          </a:bodyPr>
          <a:lstStyle/>
          <a:p>
            <a:pPr algn="ctr" fontAlgn="base"/>
            <a:r>
              <a:rPr lang="ru-RU" b="1" cap="all" dirty="0"/>
              <a:t>ОПАЛУБКА КОЛОНН НА ЗАМКАХ</a:t>
            </a:r>
          </a:p>
        </p:txBody>
      </p:sp>
      <p:sp>
        <p:nvSpPr>
          <p:cNvPr id="7" name="Прямоугольник 6"/>
          <p:cNvSpPr/>
          <p:nvPr/>
        </p:nvSpPr>
        <p:spPr>
          <a:xfrm>
            <a:off x="437998" y="515329"/>
            <a:ext cx="4572000" cy="646331"/>
          </a:xfrm>
          <a:prstGeom prst="rect">
            <a:avLst/>
          </a:prstGeom>
        </p:spPr>
        <p:txBody>
          <a:bodyPr>
            <a:spAutoFit/>
          </a:bodyPr>
          <a:lstStyle/>
          <a:p>
            <a:pPr algn="ctr" fontAlgn="base"/>
            <a:r>
              <a:rPr lang="ru-RU" b="1" cap="all" dirty="0"/>
              <a:t>ОПАЛУБКА КОЛОНН НА УНИВЕРСАЛЬНЫХ ЩИТАХ</a:t>
            </a:r>
          </a:p>
        </p:txBody>
      </p:sp>
    </p:spTree>
    <p:extLst>
      <p:ext uri="{BB962C8B-B14F-4D97-AF65-F5344CB8AC3E}">
        <p14:creationId xmlns:p14="http://schemas.microsoft.com/office/powerpoint/2010/main" val="329307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ÐÐ°ÑÑÐ¸Ð½ÐºÐ¸ Ð¿Ð¾ Ð·Ð°Ð¿ÑÐ¾ÑÑ Ð¿Ð¾Ð´Ð±Ð¾Ñ Ð¾Ð¿Ð°Ð»ÑÐ±ÐºÐ° ÐºÐ¾Ð»Ð¾Ð½Ð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15181"/>
            <a:ext cx="7620000" cy="593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5389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2290" name="Picture 2" descr="Картинки по запросу &quot;классификация опалубок&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58549"/>
            <a:ext cx="7965951" cy="6408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Картинки по запросу &quot;Опалубочные работы&quot;&quot;"/>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40088" y="4077072"/>
            <a:ext cx="3840424" cy="28803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4750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65760"/>
            <a:ext cx="9144000" cy="548640"/>
          </a:xfrm>
        </p:spPr>
        <p:txBody>
          <a:bodyPr/>
          <a:lstStyle/>
          <a:p>
            <a:pPr algn="ctr"/>
            <a:r>
              <a:rPr lang="ru-RU" b="1" dirty="0">
                <a:solidFill>
                  <a:schemeClr val="bg2">
                    <a:lumMod val="10000"/>
                  </a:schemeClr>
                </a:solidFill>
              </a:rPr>
              <a:t>Технологические процессы в строительстве</a:t>
            </a:r>
          </a:p>
        </p:txBody>
      </p:sp>
      <p:sp>
        <p:nvSpPr>
          <p:cNvPr id="3" name="Объект 2"/>
          <p:cNvSpPr>
            <a:spLocks noGrp="1"/>
          </p:cNvSpPr>
          <p:nvPr>
            <p:ph idx="1"/>
          </p:nvPr>
        </p:nvSpPr>
        <p:spPr/>
        <p:txBody>
          <a:bodyPr>
            <a:noAutofit/>
          </a:bodyPr>
          <a:lstStyle/>
          <a:p>
            <a:r>
              <a:rPr lang="ru-RU" sz="2000" dirty="0" smtClean="0"/>
              <a:t>Строительное </a:t>
            </a:r>
            <a:r>
              <a:rPr lang="ru-RU" sz="2000" dirty="0"/>
              <a:t>производство — </a:t>
            </a:r>
            <a:r>
              <a:rPr lang="ru-RU" sz="2000" b="0" dirty="0"/>
              <a:t>совокупность производственных процессов, осуществляемых непосредственно на строительной площадке, включая строительно-монтажные и специальные процессы в подготовительный и основной периоды строительства</a:t>
            </a:r>
            <a:r>
              <a:rPr lang="ru-RU" sz="2000" b="0" dirty="0" smtClean="0"/>
              <a:t>.</a:t>
            </a:r>
          </a:p>
          <a:p>
            <a:endParaRPr lang="ru-RU" sz="2000" b="0" dirty="0"/>
          </a:p>
          <a:p>
            <a:r>
              <a:rPr lang="ru-RU" sz="2000" dirty="0" smtClean="0"/>
              <a:t>Строительная продукция - </a:t>
            </a:r>
            <a:r>
              <a:rPr lang="ru-RU" sz="2000" b="0" dirty="0" smtClean="0"/>
              <a:t>отдельные </a:t>
            </a:r>
            <a:r>
              <a:rPr lang="ru-RU" sz="2000" b="0" dirty="0"/>
              <a:t>части строящихся объектов и законченные здания и </a:t>
            </a:r>
            <a:r>
              <a:rPr lang="ru-RU" sz="2000" b="0" dirty="0" smtClean="0"/>
              <a:t>сооружения.</a:t>
            </a:r>
          </a:p>
          <a:p>
            <a:endParaRPr lang="ru-RU" sz="2000" b="0" dirty="0"/>
          </a:p>
          <a:p>
            <a:r>
              <a:rPr lang="ru-RU" sz="2000" dirty="0"/>
              <a:t>Технология строительного производства — </a:t>
            </a:r>
            <a:r>
              <a:rPr lang="ru-RU" sz="2000" b="0" dirty="0"/>
              <a:t>это наука о методах выполнения строительных процессов, обеспечивающих обработку строительных материалов, полуфабрикатов и конструкций с качественным изменением их состояния, физико-химических свойств, геометрических размеров с целью получения продукции заданного качества. </a:t>
            </a:r>
          </a:p>
          <a:p>
            <a:endParaRPr lang="ru-RU" sz="2000" b="0" dirty="0"/>
          </a:p>
        </p:txBody>
      </p:sp>
    </p:spTree>
    <p:extLst>
      <p:ext uri="{BB962C8B-B14F-4D97-AF65-F5344CB8AC3E}">
        <p14:creationId xmlns:p14="http://schemas.microsoft.com/office/powerpoint/2010/main" val="31852130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1266" name="Picture 2" descr="Картинки по запросу &quot;классификация опалубок&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96752"/>
            <a:ext cx="8737512"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5011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009978" y="171400"/>
            <a:ext cx="7125113" cy="924475"/>
          </a:xfrm>
        </p:spPr>
        <p:txBody>
          <a:bodyPr>
            <a:noAutofit/>
          </a:bodyPr>
          <a:lstStyle/>
          <a:p>
            <a:r>
              <a:rPr lang="ru-RU" sz="3600" dirty="0" smtClean="0"/>
              <a:t>Разборно-переставная </a:t>
            </a:r>
            <a:r>
              <a:rPr lang="ru-RU" sz="3600" dirty="0" err="1" smtClean="0"/>
              <a:t>мелкощитовая</a:t>
            </a:r>
            <a:r>
              <a:rPr lang="ru-RU" sz="3600" dirty="0" smtClean="0"/>
              <a:t> опалубка </a:t>
            </a:r>
            <a:endParaRPr lang="ru-RU" sz="3600" dirty="0"/>
          </a:p>
        </p:txBody>
      </p:sp>
      <p:pic>
        <p:nvPicPr>
          <p:cNvPr id="5" name="Содержимое 3" descr="opalubka_163.jpg"/>
          <p:cNvPicPr>
            <a:picLocks noGrp="1" noChangeAspect="1"/>
          </p:cNvPicPr>
          <p:nvPr>
            <p:ph idx="1"/>
          </p:nvPr>
        </p:nvPicPr>
        <p:blipFill>
          <a:blip r:embed="rId2" cstate="print"/>
          <a:stretch>
            <a:fillRect/>
          </a:stretch>
        </p:blipFill>
        <p:spPr>
          <a:xfrm>
            <a:off x="179512" y="1314384"/>
            <a:ext cx="4718898" cy="5306512"/>
          </a:xfrm>
        </p:spPr>
      </p:pic>
      <p:sp>
        <p:nvSpPr>
          <p:cNvPr id="6" name="Прямоугольник 5"/>
          <p:cNvSpPr/>
          <p:nvPr/>
        </p:nvSpPr>
        <p:spPr>
          <a:xfrm>
            <a:off x="5114434" y="1120090"/>
            <a:ext cx="3851920" cy="5909310"/>
          </a:xfrm>
          <a:prstGeom prst="rect">
            <a:avLst/>
          </a:prstGeom>
        </p:spPr>
        <p:txBody>
          <a:bodyPr wrap="square">
            <a:spAutoFit/>
          </a:bodyPr>
          <a:lstStyle/>
          <a:p>
            <a:r>
              <a:rPr lang="ru-RU" dirty="0" smtClean="0"/>
              <a:t>Устройство опалубки колонн, балок и ребристого перекрытии</a:t>
            </a:r>
          </a:p>
          <a:p>
            <a:r>
              <a:rPr lang="ru-RU" dirty="0" smtClean="0"/>
              <a:t> а — опалубка колонн и балок; б — опалубка ребристого перекрытия: в — телескопическая стойка; г — раздвижной ригель: 1 — телескопические стойки; 2 — балочные струбцины; 3 — щиты; 4 — хомуты; 5 — распорки; 6 растяжки; 7 — раздвижной ригель; 8 — фризовый брусок; 9 — база стойки; 10 — фиксаторы; 11 — опорный домкрат; 12 — ручка домкрата; 13 — опорный палец; 14 — выдвижная балка; 15 — ферма; 16 — опоры; 17 — винтовые домкраты</a:t>
            </a:r>
            <a:endParaRPr lang="ru-RU" dirty="0"/>
          </a:p>
        </p:txBody>
      </p:sp>
    </p:spTree>
    <p:extLst>
      <p:ext uri="{BB962C8B-B14F-4D97-AF65-F5344CB8AC3E}">
        <p14:creationId xmlns:p14="http://schemas.microsoft.com/office/powerpoint/2010/main" val="3005840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schit-opalubki.jpg"/>
          <p:cNvPicPr>
            <a:picLocks noGrp="1" noChangeAspect="1"/>
          </p:cNvPicPr>
          <p:nvPr>
            <p:ph idx="1"/>
          </p:nvPr>
        </p:nvPicPr>
        <p:blipFill>
          <a:blip r:embed="rId2" cstate="print"/>
          <a:stretch>
            <a:fillRect/>
          </a:stretch>
        </p:blipFill>
        <p:spPr>
          <a:xfrm>
            <a:off x="107504" y="260648"/>
            <a:ext cx="4552891" cy="4286280"/>
          </a:xfrm>
        </p:spPr>
      </p:pic>
      <p:pic>
        <p:nvPicPr>
          <p:cNvPr id="5" name="Рисунок 4" descr="opalubka-schiti.jpg"/>
          <p:cNvPicPr>
            <a:picLocks noChangeAspect="1"/>
          </p:cNvPicPr>
          <p:nvPr/>
        </p:nvPicPr>
        <p:blipFill>
          <a:blip r:embed="rId3" cstate="print"/>
          <a:stretch>
            <a:fillRect/>
          </a:stretch>
        </p:blipFill>
        <p:spPr>
          <a:xfrm>
            <a:off x="4796997" y="2775580"/>
            <a:ext cx="4233330" cy="4000501"/>
          </a:xfrm>
          <a:prstGeom prst="rect">
            <a:avLst/>
          </a:prstGeom>
        </p:spPr>
      </p:pic>
    </p:spTree>
    <p:extLst>
      <p:ext uri="{BB962C8B-B14F-4D97-AF65-F5344CB8AC3E}">
        <p14:creationId xmlns:p14="http://schemas.microsoft.com/office/powerpoint/2010/main" val="35632082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043608" y="260648"/>
            <a:ext cx="7125113" cy="924475"/>
          </a:xfrm>
        </p:spPr>
        <p:txBody>
          <a:bodyPr>
            <a:normAutofit fontScale="90000"/>
          </a:bodyPr>
          <a:lstStyle/>
          <a:p>
            <a:r>
              <a:rPr lang="ru-RU" dirty="0" err="1" smtClean="0"/>
              <a:t>Крупнощитовая</a:t>
            </a:r>
            <a:r>
              <a:rPr lang="ru-RU" dirty="0" smtClean="0"/>
              <a:t> опалубка</a:t>
            </a:r>
            <a:br>
              <a:rPr lang="ru-RU" dirty="0" smtClean="0"/>
            </a:br>
            <a:endParaRPr lang="ru-RU" dirty="0"/>
          </a:p>
        </p:txBody>
      </p:sp>
      <p:pic>
        <p:nvPicPr>
          <p:cNvPr id="5" name="Содержимое 3" descr="img_0101.gif"/>
          <p:cNvPicPr>
            <a:picLocks noGrp="1" noChangeAspect="1"/>
          </p:cNvPicPr>
          <p:nvPr>
            <p:ph idx="1"/>
          </p:nvPr>
        </p:nvPicPr>
        <p:blipFill>
          <a:blip r:embed="rId2" cstate="print"/>
          <a:stretch>
            <a:fillRect/>
          </a:stretch>
        </p:blipFill>
        <p:spPr>
          <a:xfrm>
            <a:off x="1000100" y="953110"/>
            <a:ext cx="7592204" cy="5547724"/>
          </a:xfrm>
        </p:spPr>
      </p:pic>
    </p:spTree>
    <p:extLst>
      <p:ext uri="{BB962C8B-B14F-4D97-AF65-F5344CB8AC3E}">
        <p14:creationId xmlns:p14="http://schemas.microsoft.com/office/powerpoint/2010/main" val="5067084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ÐÐ°ÑÑÐ¸Ð½ÐºÐ¸ Ð¿Ð¾ Ð·Ð°Ð¿ÑÐ¾ÑÑ ÐºÑÑÐ¿Ð½Ð¾ÑÐ¸ÑÐ¾Ð²Ð°Ñ Ð¾Ð¿Ð°Ð»Ñ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4075096" cy="3056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Picture 4" descr="ÐÐ°ÑÑÐ¸Ð½ÐºÐ¸ Ð¿Ð¾ Ð·Ð°Ð¿ÑÐ¾ÑÑ ÐºÑÑÐ¿Ð½Ð¾ÑÐ¸ÑÐ¾Ð²Ð°Ñ Ð¾Ð¿Ð°Ð»Ñ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132856"/>
            <a:ext cx="4189752" cy="31423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8" descr="ÐÐ°ÑÑÐ¸Ð½ÐºÐ¸ Ð¿Ð¾ Ð·Ð°Ð¿ÑÐ¾ÑÑ ÐºÑÑÐ¿Ð½Ð¾ÑÐ¸ÑÐ¾Ð²Ð°Ñ Ð¾Ð¿Ð°Ð»ÑÐ±ÐºÐ°"/>
          <p:cNvPicPr>
            <a:picLocks noChangeAspect="1" noChangeArrowheads="1"/>
          </p:cNvPicPr>
          <p:nvPr/>
        </p:nvPicPr>
        <p:blipFill rotWithShape="1">
          <a:blip r:embed="rId4">
            <a:extLst>
              <a:ext uri="{28A0092B-C50C-407E-A947-70E740481C1C}">
                <a14:useLocalDpi xmlns:a14="http://schemas.microsoft.com/office/drawing/2010/main" val="0"/>
              </a:ext>
            </a:extLst>
          </a:blip>
          <a:srcRect l="11897" r="12336"/>
          <a:stretch/>
        </p:blipFill>
        <p:spPr bwMode="auto">
          <a:xfrm>
            <a:off x="667657" y="3629785"/>
            <a:ext cx="3367314" cy="29603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93653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00034" y="0"/>
            <a:ext cx="8229600" cy="1143000"/>
          </a:xfrm>
        </p:spPr>
        <p:txBody>
          <a:bodyPr>
            <a:normAutofit/>
          </a:bodyPr>
          <a:lstStyle/>
          <a:p>
            <a:r>
              <a:rPr lang="ru-RU" dirty="0" smtClean="0"/>
              <a:t>Блочная опалубка </a:t>
            </a:r>
            <a:endParaRPr lang="ru-RU" dirty="0"/>
          </a:p>
        </p:txBody>
      </p:sp>
      <p:pic>
        <p:nvPicPr>
          <p:cNvPr id="5" name="Содержимое 3" descr="5049960.jpeg"/>
          <p:cNvPicPr>
            <a:picLocks noGrp="1" noChangeAspect="1"/>
          </p:cNvPicPr>
          <p:nvPr>
            <p:ph idx="1"/>
          </p:nvPr>
        </p:nvPicPr>
        <p:blipFill>
          <a:blip r:embed="rId2" cstate="print"/>
          <a:stretch>
            <a:fillRect/>
          </a:stretch>
        </p:blipFill>
        <p:spPr>
          <a:xfrm>
            <a:off x="857224" y="928670"/>
            <a:ext cx="7274393" cy="4143403"/>
          </a:xfrm>
        </p:spPr>
      </p:pic>
      <p:sp>
        <p:nvSpPr>
          <p:cNvPr id="6" name="Прямоугольник 5"/>
          <p:cNvSpPr/>
          <p:nvPr/>
        </p:nvSpPr>
        <p:spPr>
          <a:xfrm>
            <a:off x="285720" y="5214950"/>
            <a:ext cx="8858280" cy="1477328"/>
          </a:xfrm>
          <a:prstGeom prst="rect">
            <a:avLst/>
          </a:prstGeom>
        </p:spPr>
        <p:txBody>
          <a:bodyPr wrap="square">
            <a:spAutoFit/>
          </a:bodyPr>
          <a:lstStyle/>
          <a:p>
            <a:r>
              <a:rPr lang="ru-RU" b="1" dirty="0" smtClean="0"/>
              <a:t> Блочная опалубка:</a:t>
            </a:r>
          </a:p>
          <a:p>
            <a:r>
              <a:rPr lang="ru-RU" dirty="0" smtClean="0"/>
              <a:t>а – универсальный (переналаживаемый) опалубочный блок; б – блок-форма; 1 – несущие фермы; 2 – схватки; 3 – рабочая площадка; 4 – щиты; 5 – расчалка; 6 – монтажные петли; 7 - форма </a:t>
            </a:r>
            <a:r>
              <a:rPr lang="ru-RU" dirty="0" err="1" smtClean="0"/>
              <a:t>подколонника</a:t>
            </a:r>
            <a:r>
              <a:rPr lang="ru-RU" dirty="0" smtClean="0"/>
              <a:t>; 8 – кронштейн для упора домкратов; 9 – форма ступени</a:t>
            </a:r>
            <a:endParaRPr lang="ru-RU" dirty="0"/>
          </a:p>
        </p:txBody>
      </p:sp>
    </p:spTree>
    <p:extLst>
      <p:ext uri="{BB962C8B-B14F-4D97-AF65-F5344CB8AC3E}">
        <p14:creationId xmlns:p14="http://schemas.microsoft.com/office/powerpoint/2010/main" val="8318931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009442" y="675724"/>
            <a:ext cx="7125113" cy="924475"/>
          </a:xfrm>
        </p:spPr>
        <p:txBody>
          <a:bodyPr/>
          <a:lstStyle/>
          <a:p>
            <a:endParaRPr lang="ru-RU"/>
          </a:p>
        </p:txBody>
      </p:sp>
      <p:sp>
        <p:nvSpPr>
          <p:cNvPr id="5" name="Объект 2"/>
          <p:cNvSpPr>
            <a:spLocks noGrp="1"/>
          </p:cNvSpPr>
          <p:nvPr>
            <p:ph idx="1"/>
          </p:nvPr>
        </p:nvSpPr>
        <p:spPr>
          <a:xfrm>
            <a:off x="1009443" y="1807361"/>
            <a:ext cx="7125112" cy="4051437"/>
          </a:xfrm>
        </p:spPr>
        <p:txBody>
          <a:bodyPr/>
          <a:lstStyle/>
          <a:p>
            <a:endParaRPr lang="ru-RU" dirty="0"/>
          </a:p>
        </p:txBody>
      </p:sp>
      <p:pic>
        <p:nvPicPr>
          <p:cNvPr id="6" name="Picture 2" descr="ÐÐ°ÑÑÐ¸Ð½ÐºÐ¸ Ð¿Ð¾ Ð·Ð°Ð¿ÑÐ¾ÑÑ Ð±Ð»Ð¾ÑÐ½Ð°Ñ Ð¾Ð¿Ð°Ð»Ñ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82171"/>
            <a:ext cx="6528725" cy="4896544"/>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346922" y="5171810"/>
            <a:ext cx="8568952" cy="1200329"/>
          </a:xfrm>
          <a:prstGeom prst="rect">
            <a:avLst/>
          </a:prstGeom>
        </p:spPr>
        <p:txBody>
          <a:bodyPr wrap="square">
            <a:spAutoFit/>
          </a:bodyPr>
          <a:lstStyle/>
          <a:p>
            <a:r>
              <a:rPr lang="ru-RU" b="1" i="1" dirty="0"/>
              <a:t>Блочная опалубка</a:t>
            </a:r>
            <a:r>
              <a:rPr lang="ru-RU" i="1" dirty="0"/>
              <a:t> — это объемно-переставная опалубка, используемая для возведения одновременно трех или четырех стен по контуру ячейки здания без устройства перекрытия. Монтаж опалубки производят из отдельных блоков с зазорами, равными толщине возводимых стен.</a:t>
            </a:r>
            <a:endParaRPr lang="ru-RU" dirty="0"/>
          </a:p>
        </p:txBody>
      </p:sp>
    </p:spTree>
    <p:extLst>
      <p:ext uri="{BB962C8B-B14F-4D97-AF65-F5344CB8AC3E}">
        <p14:creationId xmlns:p14="http://schemas.microsoft.com/office/powerpoint/2010/main" val="27983061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457200" y="624706"/>
            <a:ext cx="4757742"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Блок-формы </a:t>
            </a:r>
            <a:endParaRPr lang="ru-RU" dirty="0"/>
          </a:p>
        </p:txBody>
      </p:sp>
      <p:pic>
        <p:nvPicPr>
          <p:cNvPr id="5" name="Содержимое 3" descr="24-3_clip_image002.gif"/>
          <p:cNvPicPr>
            <a:picLocks noChangeAspect="1"/>
          </p:cNvPicPr>
          <p:nvPr/>
        </p:nvPicPr>
        <p:blipFill>
          <a:blip r:embed="rId2" cstate="print"/>
          <a:stretch>
            <a:fillRect/>
          </a:stretch>
        </p:blipFill>
        <p:spPr>
          <a:xfrm>
            <a:off x="66334" y="1618828"/>
            <a:ext cx="5157817" cy="4231372"/>
          </a:xfrm>
          <a:prstGeom prst="rect">
            <a:avLst/>
          </a:prstGeom>
        </p:spPr>
      </p:pic>
      <p:sp>
        <p:nvSpPr>
          <p:cNvPr id="6" name="Прямоугольник 5"/>
          <p:cNvSpPr/>
          <p:nvPr/>
        </p:nvSpPr>
        <p:spPr>
          <a:xfrm>
            <a:off x="5220072" y="350068"/>
            <a:ext cx="3923928" cy="6463308"/>
          </a:xfrm>
          <a:prstGeom prst="rect">
            <a:avLst/>
          </a:prstGeom>
        </p:spPr>
        <p:txBody>
          <a:bodyPr wrap="square">
            <a:spAutoFit/>
          </a:bodyPr>
          <a:lstStyle/>
          <a:p>
            <a:r>
              <a:rPr lang="ru-RU" dirty="0" err="1" smtClean="0"/>
              <a:t>Блок-формы</a:t>
            </a:r>
            <a:r>
              <a:rPr lang="ru-RU" dirty="0" smtClean="0"/>
              <a:t> и блочные опалубки:</a:t>
            </a:r>
          </a:p>
          <a:p>
            <a:r>
              <a:rPr lang="ru-RU" dirty="0" smtClean="0"/>
              <a:t>а — неразъемные </a:t>
            </a:r>
            <a:r>
              <a:rPr lang="ru-RU" dirty="0" err="1" smtClean="0"/>
              <a:t>блок-формы</a:t>
            </a:r>
            <a:r>
              <a:rPr lang="ru-RU" dirty="0" smtClean="0"/>
              <a:t> фундамента; б — разъемные </a:t>
            </a:r>
            <a:r>
              <a:rPr lang="ru-RU" dirty="0" err="1" smtClean="0"/>
              <a:t>блок-формы</a:t>
            </a:r>
            <a:r>
              <a:rPr lang="ru-RU" dirty="0" smtClean="0"/>
              <a:t> фундамента; в — крупноблочная опалубка со стяжными муфтами; г — то же, с гибкими щитами; 1 — блок подколенника; 2 — кронштейн для упора домкратов; 3 — монтажная петля; 4 — блок ступени фундамента; 5 — домкрат; 6 — отрывное устройство; 7 — замок; 8 — блок-форма стороны фундамента; 9 — бетонируемая конструкция; 10 — элемент каркаса опалубки; 11 —шит опалубки; 12 —стяжная муфта; 13 — гибкий шит опалубки; 14 — центральная поворотная стойка;  15 — тяги к щитам</a:t>
            </a:r>
            <a:endParaRPr lang="ru-RU" dirty="0"/>
          </a:p>
        </p:txBody>
      </p:sp>
    </p:spTree>
    <p:extLst>
      <p:ext uri="{BB962C8B-B14F-4D97-AF65-F5344CB8AC3E}">
        <p14:creationId xmlns:p14="http://schemas.microsoft.com/office/powerpoint/2010/main" val="21087079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Объект 2"/>
          <p:cNvSpPr txBox="1">
            <a:spLocks/>
          </p:cNvSpPr>
          <p:nvPr/>
        </p:nvSpPr>
        <p:spPr>
          <a:xfrm>
            <a:off x="179512" y="4418123"/>
            <a:ext cx="8709288" cy="2611277"/>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ru-RU" i="1" smtClean="0"/>
              <a:t>Блок-формы представляют собой пространственные замкнутые блоки: неразъемные и жесткие, выполненные на конус, разъемные или раздвижные (переналаживаемые). Блок-формы применяют для бетонирования замкнутых конструкций относительно небольшого объема не только для вертикальных, но и для горизонтальных поверхностей. Кроме этого они используются для объемных элементов стен, лифтовых шахт, отдельно стоящих фундаментов, колонн и т. д.</a:t>
            </a:r>
            <a:endParaRPr lang="ru-RU" dirty="0"/>
          </a:p>
        </p:txBody>
      </p:sp>
      <p:pic>
        <p:nvPicPr>
          <p:cNvPr id="5" name="Picture 2" descr="https://www.stalformint.ru/upload/iblock/df1/02-stalform-steel-formwork-opalubka-stalnaya-img_0379-1440px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165" y="745715"/>
            <a:ext cx="4134689" cy="3672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4" descr="https://www.stalformint.ru/upload/iblock/bcd/09-stalform-steel-formwork-opalubka-stalnaya-varshavka-yangelya-moskva-deltamostmonolit-201406-4150076-1440px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249771"/>
            <a:ext cx="3873088" cy="28268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7800413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428596" y="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Объемно-переставная опалубка </a:t>
            </a:r>
            <a:endParaRPr lang="ru-RU" dirty="0"/>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953" t="23025" r="26191" b="21439"/>
          <a:stretch/>
        </p:blipFill>
        <p:spPr bwMode="auto">
          <a:xfrm>
            <a:off x="467544" y="1119622"/>
            <a:ext cx="8229434" cy="5261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2586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артинки по запросу &quot;классификация строительных процессов по технологическим признакам&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l="21163" t="16383" r="13270" b="5320"/>
          <a:stretch/>
        </p:blipFill>
        <p:spPr bwMode="auto">
          <a:xfrm>
            <a:off x="1115616" y="332656"/>
            <a:ext cx="6984776" cy="62530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0142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095" t="34201" r="23524" b="22153"/>
          <a:stretch/>
        </p:blipFill>
        <p:spPr bwMode="auto">
          <a:xfrm>
            <a:off x="3196831" y="980728"/>
            <a:ext cx="5731145" cy="2587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5" name="Содержимое 3" descr="4e55ad53f296fc3ca4864cd2d6439af9.jpeg"/>
          <p:cNvPicPr>
            <a:picLocks noChangeAspect="1"/>
          </p:cNvPicPr>
          <p:nvPr/>
        </p:nvPicPr>
        <p:blipFill>
          <a:blip r:embed="rId3" cstate="print"/>
          <a:stretch>
            <a:fillRect/>
          </a:stretch>
        </p:blipFill>
        <p:spPr>
          <a:xfrm>
            <a:off x="176830" y="448474"/>
            <a:ext cx="4453521" cy="36518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179512" y="4365104"/>
            <a:ext cx="8748464" cy="2062103"/>
          </a:xfrm>
          <a:prstGeom prst="rect">
            <a:avLst/>
          </a:prstGeom>
        </p:spPr>
        <p:txBody>
          <a:bodyPr wrap="square">
            <a:spAutoFit/>
          </a:bodyPr>
          <a:lstStyle/>
          <a:p>
            <a:r>
              <a:rPr lang="ru-RU" sz="1600" b="1" i="1" dirty="0"/>
              <a:t>Объемно-переставная</a:t>
            </a:r>
            <a:r>
              <a:rPr lang="ru-RU" sz="1600" i="1" dirty="0"/>
              <a:t> опалубка состоит из секций П-образной формы и представляет собой горизонтально извлекаемый крупноразмерный блок, предназначенный для одновременного бетонирования стен и перекрытий. При распалубке секции сдвигают (сжимают) внутрь и выкатывают к проему для по­следующего извлечения краном. Эту опалубку используют для бетонирования поперечных несущих стен и монолитных перекрытий жилых и гражданских зданий. Данный тип продольно перемещаемой опалубки нашел применение в зданиях с монолитными продольными несущими стенами и перекрытиями из монолитного железобетона.</a:t>
            </a:r>
            <a:endParaRPr lang="ru-RU" sz="1600" dirty="0"/>
          </a:p>
        </p:txBody>
      </p:sp>
    </p:spTree>
    <p:extLst>
      <p:ext uri="{BB962C8B-B14F-4D97-AF65-F5344CB8AC3E}">
        <p14:creationId xmlns:p14="http://schemas.microsoft.com/office/powerpoint/2010/main" val="4021194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5572132" y="274638"/>
            <a:ext cx="3114668"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Туннельная опалубка </a:t>
            </a:r>
            <a:endParaRPr lang="ru-RU" dirty="0"/>
          </a:p>
        </p:txBody>
      </p:sp>
      <p:pic>
        <p:nvPicPr>
          <p:cNvPr id="5" name="Содержимое 5" descr="image_1.jpg"/>
          <p:cNvPicPr>
            <a:picLocks/>
          </p:cNvPicPr>
          <p:nvPr/>
        </p:nvPicPr>
        <p:blipFill>
          <a:blip r:embed="rId2" cstate="print"/>
          <a:srcRect r="-182" b="45358"/>
          <a:stretch>
            <a:fillRect/>
          </a:stretch>
        </p:blipFill>
        <p:spPr>
          <a:xfrm>
            <a:off x="571472" y="274638"/>
            <a:ext cx="4348782" cy="6466730"/>
          </a:xfrm>
          <a:prstGeom prst="rect">
            <a:avLst/>
          </a:prstGeom>
        </p:spPr>
      </p:pic>
      <p:pic>
        <p:nvPicPr>
          <p:cNvPr id="6" name="Рисунок 5" descr="image_1.jpg"/>
          <p:cNvPicPr/>
          <p:nvPr/>
        </p:nvPicPr>
        <p:blipFill>
          <a:blip r:embed="rId2" cstate="print"/>
          <a:srcRect t="54950" r="6292" b="-1529"/>
          <a:stretch>
            <a:fillRect/>
          </a:stretch>
        </p:blipFill>
        <p:spPr>
          <a:xfrm>
            <a:off x="5103416" y="1333584"/>
            <a:ext cx="3429024" cy="5524416"/>
          </a:xfrm>
          <a:prstGeom prst="rect">
            <a:avLst/>
          </a:prstGeom>
        </p:spPr>
      </p:pic>
    </p:spTree>
    <p:extLst>
      <p:ext uri="{BB962C8B-B14F-4D97-AF65-F5344CB8AC3E}">
        <p14:creationId xmlns:p14="http://schemas.microsoft.com/office/powerpoint/2010/main" val="39665525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Объект 2"/>
          <p:cNvSpPr txBox="1">
            <a:spLocks/>
          </p:cNvSpPr>
          <p:nvPr/>
        </p:nvSpPr>
        <p:spPr>
          <a:xfrm>
            <a:off x="251520" y="4490131"/>
            <a:ext cx="8712968" cy="2539269"/>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ru-RU" sz="1400" i="1" smtClean="0"/>
              <a:t>Туннельная опалубка — объемно-переставная опалубка, предназначенная для одновременного возведения двух поперечных и одной продольной стены здания и перекрытия над этими стенами. Туннель может быть образован из двух противостоящих полутуннелей путем соединения их горизонтальных и вертикальных щитов с помощью быстроразъемных замков. Опалубка туннельного типа наиболее часто применяется для зданий с монолитными внутренними стенами, монолитными перекрытиями и навесными фасадными панелями. Горизонтально перемещаемая опалубка предназначена для бетонирования горизонтально протяженных конструкций и сооружений, а также конструкций замкнутого сечения с большим периметром.</a:t>
            </a:r>
            <a:endParaRPr lang="ru-RU" sz="1400" dirty="0"/>
          </a:p>
        </p:txBody>
      </p:sp>
      <p:pic>
        <p:nvPicPr>
          <p:cNvPr id="5" name="Picture 2" descr="ÐÐ°ÑÑÐ¸Ð½ÐºÐ¸ Ð¿Ð¾ Ð·Ð°Ð¿ÑÐ¾ÑÑ ÑÑÐ½Ð½ÐµÐ»ÑÐ½Ð°Ñ Ð¾Ð¿Ð°Ð»Ñ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32047"/>
            <a:ext cx="6336704" cy="42365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4514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357158" y="162490"/>
            <a:ext cx="82296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z="3600" smtClean="0"/>
              <a:t>Горизонтально перемещаемая опалубка</a:t>
            </a:r>
            <a:endParaRPr lang="ru-RU" sz="3600" dirty="0"/>
          </a:p>
        </p:txBody>
      </p:sp>
      <p:sp>
        <p:nvSpPr>
          <p:cNvPr id="5" name="Объект 2"/>
          <p:cNvSpPr txBox="1">
            <a:spLocks/>
          </p:cNvSpPr>
          <p:nvPr/>
        </p:nvSpPr>
        <p:spPr>
          <a:xfrm>
            <a:off x="107504" y="4743618"/>
            <a:ext cx="8784976" cy="2141766"/>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ru-RU" smtClean="0"/>
              <a:t>Катучая — горизонтально перемещаемая опалубка периодически передвигается в горизонтальном направлении по мере приобретения бетоном достаточной прочности. Ее применяют Для бетонирования линейно протяженных сооружений, возводимых открытым способом, имеющих постоянное поперечное сечение и типовые повторяющиеся элементы ячейки: подпорные стенки, туннели и коллекторы для подземных сооружений и коммуникаций.</a:t>
            </a:r>
            <a:endParaRPr lang="ru-RU" dirty="0"/>
          </a:p>
        </p:txBody>
      </p:sp>
      <p:pic>
        <p:nvPicPr>
          <p:cNvPr id="6" name="Picture 2" descr="http://stroy-spravka.ru/gallery/technology_zdanii/image23_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647274"/>
            <a:ext cx="5909163" cy="2586962"/>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6366994" y="1786593"/>
            <a:ext cx="2483768" cy="1938992"/>
          </a:xfrm>
          <a:prstGeom prst="rect">
            <a:avLst/>
          </a:prstGeom>
        </p:spPr>
        <p:txBody>
          <a:bodyPr wrap="square">
            <a:spAutoFit/>
          </a:bodyPr>
          <a:lstStyle/>
          <a:p>
            <a:r>
              <a:rPr lang="ru-RU" sz="1200" dirty="0" err="1"/>
              <a:t>Катучая</a:t>
            </a:r>
            <a:r>
              <a:rPr lang="ru-RU" sz="1200" dirty="0"/>
              <a:t> опалубка для бетонирования подземных коллекторов:</a:t>
            </a:r>
            <a:br>
              <a:rPr lang="ru-RU" sz="1200" dirty="0"/>
            </a:br>
            <a:r>
              <a:rPr lang="ru-RU" sz="1200" dirty="0"/>
              <a:t>а — установка опалубки; б — </a:t>
            </a:r>
            <a:r>
              <a:rPr lang="ru-RU" sz="1200" dirty="0" err="1"/>
              <a:t>распалубливание</a:t>
            </a:r>
            <a:r>
              <a:rPr lang="ru-RU" sz="1200" dirty="0"/>
              <a:t>; 1 — внутренняя опалубка; 2 — бетонируемый коллектор; 3 — наружная опалубка; 4 — центральная стойка; 5 — домкрат; 6 — катки; 7 — тележка; 8 — днище коллектора</a:t>
            </a:r>
          </a:p>
        </p:txBody>
      </p:sp>
    </p:spTree>
    <p:extLst>
      <p:ext uri="{BB962C8B-B14F-4D97-AF65-F5344CB8AC3E}">
        <p14:creationId xmlns:p14="http://schemas.microsoft.com/office/powerpoint/2010/main" val="22540107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s://psk-holding.ru/upload/iblock/cdb/cdb09e1f43e99f369c58014cc4025d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5472608" cy="36484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troy-spravka.ru/gallery/technology_zdanii/image23_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7597" y="3945584"/>
            <a:ext cx="4324350" cy="2800351"/>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79512" y="4365104"/>
            <a:ext cx="4104456" cy="1754326"/>
          </a:xfrm>
          <a:prstGeom prst="rect">
            <a:avLst/>
          </a:prstGeom>
        </p:spPr>
        <p:txBody>
          <a:bodyPr wrap="square">
            <a:spAutoFit/>
          </a:bodyPr>
          <a:lstStyle/>
          <a:p>
            <a:r>
              <a:rPr lang="ru-RU" sz="1200" dirty="0" err="1"/>
              <a:t>Катучая</a:t>
            </a:r>
            <a:r>
              <a:rPr lang="ru-RU" sz="1200" dirty="0"/>
              <a:t> опалубка для бетонирования стен:</a:t>
            </a:r>
            <a:br>
              <a:rPr lang="ru-RU" sz="1200" dirty="0"/>
            </a:br>
            <a:r>
              <a:rPr lang="ru-RU" sz="1200" dirty="0"/>
              <a:t>1 — вибратор; 2 — фиксаторы; 3 — ползуны; 4 — соединительная балка; 5 — щит опалубки; 6 — лебедка подъема щитов; 7 — монтажное устройство; 8 — лестница; 9 — стойка </a:t>
            </a:r>
            <a:r>
              <a:rPr lang="ru-RU" sz="1200" dirty="0" err="1"/>
              <a:t>катучей</a:t>
            </a:r>
            <a:r>
              <a:rPr lang="ru-RU" sz="1200" dirty="0"/>
              <a:t> опалубки; 10 — электрический привод; 11—тележка; 12 — рабочий настил; 13 —ограждение настила; 14 — бункер для бетонной смеси с вибратором; 15 — тележка для горизонтального перемещения; 16 — рельсовый путь</a:t>
            </a:r>
          </a:p>
        </p:txBody>
      </p:sp>
      <p:sp>
        <p:nvSpPr>
          <p:cNvPr id="7" name="Прямоугольник 6"/>
          <p:cNvSpPr/>
          <p:nvPr/>
        </p:nvSpPr>
        <p:spPr>
          <a:xfrm>
            <a:off x="5868144" y="1089512"/>
            <a:ext cx="3067628" cy="923330"/>
          </a:xfrm>
          <a:prstGeom prst="rect">
            <a:avLst/>
          </a:prstGeom>
        </p:spPr>
        <p:txBody>
          <a:bodyPr wrap="square">
            <a:spAutoFit/>
          </a:bodyPr>
          <a:lstStyle/>
          <a:p>
            <a:r>
              <a:rPr lang="ru-RU" i="1" dirty="0"/>
              <a:t>12-метровая </a:t>
            </a:r>
            <a:r>
              <a:rPr lang="ru-RU" i="1" dirty="0" err="1" smtClean="0"/>
              <a:t>катучая</a:t>
            </a:r>
            <a:r>
              <a:rPr lang="ru-RU" i="1" dirty="0" smtClean="0"/>
              <a:t> опалубка </a:t>
            </a:r>
            <a:r>
              <a:rPr lang="ru-RU" i="1" dirty="0"/>
              <a:t>для строительства тоннеля в Приморье</a:t>
            </a:r>
            <a:endParaRPr lang="ru-RU" dirty="0"/>
          </a:p>
        </p:txBody>
      </p:sp>
    </p:spTree>
    <p:extLst>
      <p:ext uri="{BB962C8B-B14F-4D97-AF65-F5344CB8AC3E}">
        <p14:creationId xmlns:p14="http://schemas.microsoft.com/office/powerpoint/2010/main" val="21070965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397450" y="2039378"/>
            <a:ext cx="8401080" cy="654032"/>
          </a:xfrm>
          <a:prstGeom prst="rect">
            <a:avLst/>
          </a:prstGeom>
        </p:spPr>
        <p:txBody>
          <a:bodyPr vert="horz" lIns="91440" tIns="45720" rIns="91440" bIns="45720" rtlCol="0" anchor="ctr">
            <a:normAutofit fontScale="52500" lnSpcReduction="20000"/>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Скользящая</a:t>
            </a:r>
            <a:br>
              <a:rPr lang="ru-RU" smtClean="0"/>
            </a:br>
            <a:r>
              <a:rPr lang="ru-RU" smtClean="0"/>
              <a:t> опалубка </a:t>
            </a:r>
            <a:br>
              <a:rPr lang="ru-RU" smtClean="0"/>
            </a:br>
            <a:endParaRPr lang="ru-RU" dirty="0"/>
          </a:p>
        </p:txBody>
      </p:sp>
      <p:sp>
        <p:nvSpPr>
          <p:cNvPr id="5" name="Прямоугольник 4"/>
          <p:cNvSpPr/>
          <p:nvPr/>
        </p:nvSpPr>
        <p:spPr>
          <a:xfrm>
            <a:off x="275049" y="5264040"/>
            <a:ext cx="8645882" cy="1200329"/>
          </a:xfrm>
          <a:prstGeom prst="rect">
            <a:avLst/>
          </a:prstGeom>
        </p:spPr>
        <p:txBody>
          <a:bodyPr wrap="square">
            <a:spAutoFit/>
          </a:bodyPr>
          <a:lstStyle/>
          <a:p>
            <a:r>
              <a:rPr lang="ru-RU" b="1" i="1" dirty="0"/>
              <a:t>Скользящая опалубка</a:t>
            </a:r>
            <a:r>
              <a:rPr lang="ru-RU" i="1" dirty="0"/>
              <a:t> применяется для бетонирования стен высоких зданий и сооружений. Она представляет собой пространственную опалубочную форму, установленную по периметру стен и поднимаемую гидравлической системой  по мере бетонирования.</a:t>
            </a:r>
            <a:endParaRPr lang="ru-RU" dirty="0"/>
          </a:p>
        </p:txBody>
      </p:sp>
      <p:pic>
        <p:nvPicPr>
          <p:cNvPr id="6" name="Picture 2" descr="4. Ð¡ÐºÐ¾Ð»ÑÐ·ÑÑÑÑ Ð¾Ð¿Ð°Ð»ÑÐ±ÐºÑ"/>
          <p:cNvPicPr>
            <a:picLocks noChangeAspect="1" noChangeArrowheads="1"/>
          </p:cNvPicPr>
          <p:nvPr/>
        </p:nvPicPr>
        <p:blipFill rotWithShape="1">
          <a:blip r:embed="rId2">
            <a:extLst>
              <a:ext uri="{28A0092B-C50C-407E-A947-70E740481C1C}">
                <a14:useLocalDpi xmlns:a14="http://schemas.microsoft.com/office/drawing/2010/main" val="0"/>
              </a:ext>
            </a:extLst>
          </a:blip>
          <a:srcRect t="15369" r="40771" b="7647"/>
          <a:stretch/>
        </p:blipFill>
        <p:spPr bwMode="auto">
          <a:xfrm>
            <a:off x="3819853" y="295489"/>
            <a:ext cx="5045482" cy="4752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2154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ÐÐ°ÑÑÐ¸Ð½ÐºÐ¸ Ð¿Ð¾ Ð·Ð°Ð¿ÑÐ¾ÑÑ ÑÐºÐ¾Ð»ÑÐ·ÑÑÐ°Ñ Ð¾Ð¿Ð°Ð»Ñ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404664"/>
            <a:ext cx="5248041" cy="61926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ÐÐ°ÑÑÐ¸Ð½ÐºÐ¸ Ð¿Ð¾ Ð·Ð°Ð¿ÑÐ¾ÑÑ ÑÐºÐ¾Ð»ÑÐ·ÑÑÐ°Ñ Ð¾Ð¿Ð°Ð»Ñ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9560" y="1664804"/>
            <a:ext cx="3472945" cy="32763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9437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endParaRPr lang="ru-RU"/>
          </a:p>
        </p:txBody>
      </p:sp>
      <p:sp>
        <p:nvSpPr>
          <p:cNvPr id="8" name="Объект 7"/>
          <p:cNvSpPr>
            <a:spLocks noGrp="1"/>
          </p:cNvSpPr>
          <p:nvPr>
            <p:ph idx="1"/>
          </p:nvPr>
        </p:nvSpPr>
        <p:spPr/>
        <p:txBody>
          <a:bodyPr/>
          <a:lstStyle/>
          <a:p>
            <a:endParaRPr lang="ru-RU"/>
          </a:p>
        </p:txBody>
      </p:sp>
      <p:sp>
        <p:nvSpPr>
          <p:cNvPr id="4" name="Заголовок 1"/>
          <p:cNvSpPr txBox="1">
            <a:spLocks/>
          </p:cNvSpPr>
          <p:nvPr/>
        </p:nvSpPr>
        <p:spPr>
          <a:xfrm>
            <a:off x="500034" y="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Пневматическая опалубка </a:t>
            </a:r>
            <a:endParaRPr lang="ru-RU" dirty="0"/>
          </a:p>
        </p:txBody>
      </p:sp>
      <p:sp>
        <p:nvSpPr>
          <p:cNvPr id="5" name="Прямоугольник 4"/>
          <p:cNvSpPr/>
          <p:nvPr/>
        </p:nvSpPr>
        <p:spPr>
          <a:xfrm>
            <a:off x="179512" y="5081724"/>
            <a:ext cx="8784976" cy="1477328"/>
          </a:xfrm>
          <a:prstGeom prst="rect">
            <a:avLst/>
          </a:prstGeom>
        </p:spPr>
        <p:txBody>
          <a:bodyPr wrap="square">
            <a:spAutoFit/>
          </a:bodyPr>
          <a:lstStyle/>
          <a:p>
            <a:r>
              <a:rPr lang="ru-RU" b="1" i="1" dirty="0"/>
              <a:t>Пневматическая опалубка</a:t>
            </a:r>
            <a:r>
              <a:rPr lang="ru-RU" i="1" dirty="0"/>
              <a:t> — гибкая, воздухонепроницаемая оболочка, раскроенная по габаритам сооружения. Устанавливают опалубку в рабочее положение, создают внутри избыточное давление воздуха или другого газа и бетонируют. Применима такая опалубка для бетонирования сооружений относительно небольшого объема и криволинейных очертаний.</a:t>
            </a:r>
            <a:endParaRPr lang="ru-RU" dirty="0"/>
          </a:p>
        </p:txBody>
      </p:sp>
      <p:pic>
        <p:nvPicPr>
          <p:cNvPr id="6" name="Picture 2" descr="6. ÐÐ½ÐµÐ²Ð¼Ð°ÑÐ¸ÑÐµÑÐºÐ°Ñ Ð¾Ð¿Ð°Ð»ÑÐ±ÐºÐ°"/>
          <p:cNvPicPr>
            <a:picLocks noChangeAspect="1" noChangeArrowheads="1"/>
          </p:cNvPicPr>
          <p:nvPr/>
        </p:nvPicPr>
        <p:blipFill rotWithShape="1">
          <a:blip r:embed="rId2">
            <a:extLst>
              <a:ext uri="{28A0092B-C50C-407E-A947-70E740481C1C}">
                <a14:useLocalDpi xmlns:a14="http://schemas.microsoft.com/office/drawing/2010/main" val="0"/>
              </a:ext>
            </a:extLst>
          </a:blip>
          <a:srcRect t="10268" r="1055" b="7391"/>
          <a:stretch/>
        </p:blipFill>
        <p:spPr bwMode="auto">
          <a:xfrm>
            <a:off x="899592" y="852140"/>
            <a:ext cx="6776641" cy="4229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0423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ÐÐ°ÑÑÐ¸Ð½ÐºÐ¸ Ð¿Ð¾ Ð·Ð°Ð¿ÑÐ¾ÑÑ ÐÐ½ÐµÐ²Ð¼Ð°ÑÐ¸ÑÐµÑÐºÐ°Ñ Ð¾Ð¿Ð°Ð»Ñ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403364"/>
            <a:ext cx="4953000" cy="3333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Picture 4" descr="http://mir-fanera.ru/assets/images/67801879_1_644x461_opalubka-dlya-kupolnogo-doma-smolevichi_op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420" y="4077072"/>
            <a:ext cx="3531309" cy="22070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6" descr="ÐÐ°ÑÑÐ¸Ð½ÐºÐ¸ Ð¿Ð¾ Ð·Ð°Ð¿ÑÐ¾ÑÑ ÐÐ½ÐµÐ²Ð¼Ð°ÑÐ¸ÑÐµÑÐºÐ°Ñ Ð¾Ð¿Ð°Ð»ÑÐ±Ðº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4" y="620688"/>
            <a:ext cx="4124928" cy="583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8615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Заголовок 1"/>
          <p:cNvSpPr txBox="1">
            <a:spLocks/>
          </p:cNvSpPr>
          <p:nvPr/>
        </p:nvSpPr>
        <p:spPr>
          <a:xfrm>
            <a:off x="285720" y="0"/>
            <a:ext cx="8229600" cy="78579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smtClean="0"/>
              <a:t>Несъемная опалубка </a:t>
            </a:r>
            <a:endParaRPr lang="ru-RU" dirty="0"/>
          </a:p>
        </p:txBody>
      </p:sp>
      <p:sp>
        <p:nvSpPr>
          <p:cNvPr id="5" name="Прямоугольник 4"/>
          <p:cNvSpPr/>
          <p:nvPr/>
        </p:nvSpPr>
        <p:spPr>
          <a:xfrm>
            <a:off x="107504" y="4509120"/>
            <a:ext cx="4572000" cy="1200329"/>
          </a:xfrm>
          <a:prstGeom prst="rect">
            <a:avLst/>
          </a:prstGeom>
        </p:spPr>
        <p:txBody>
          <a:bodyPr>
            <a:spAutoFit/>
          </a:bodyPr>
          <a:lstStyle/>
          <a:p>
            <a:r>
              <a:rPr lang="ru-RU" b="1" i="1" dirty="0"/>
              <a:t>Несъемная опалубка</a:t>
            </a:r>
            <a:r>
              <a:rPr lang="ru-RU" i="1" dirty="0"/>
              <a:t> используется для возведения конструкций без </a:t>
            </a:r>
            <a:r>
              <a:rPr lang="ru-RU" i="1" dirty="0" err="1"/>
              <a:t>распалубливания</a:t>
            </a:r>
            <a:r>
              <a:rPr lang="ru-RU" i="1" dirty="0"/>
              <a:t>, создания облицовки, а также тепло- и гидроизоляции.</a:t>
            </a:r>
            <a:endParaRPr lang="ru-RU" dirty="0"/>
          </a:p>
        </p:txBody>
      </p:sp>
      <p:pic>
        <p:nvPicPr>
          <p:cNvPr id="6" name="Picture 4" descr="https://opalubka-expert.ru/wp-content/uploads/2016/04/PP0Y6SV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199" y="836712"/>
            <a:ext cx="5457250" cy="367240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5742526" y="964420"/>
            <a:ext cx="3221962" cy="369332"/>
          </a:xfrm>
          <a:prstGeom prst="rect">
            <a:avLst/>
          </a:prstGeom>
        </p:spPr>
        <p:txBody>
          <a:bodyPr wrap="square">
            <a:spAutoFit/>
          </a:bodyPr>
          <a:lstStyle/>
          <a:p>
            <a:r>
              <a:rPr lang="ru-RU" b="1" dirty="0" err="1"/>
              <a:t>Арболит</a:t>
            </a:r>
            <a:r>
              <a:rPr lang="ru-RU" b="1" dirty="0"/>
              <a:t>.</a:t>
            </a:r>
            <a:r>
              <a:rPr lang="ru-RU" dirty="0"/>
              <a:t> </a:t>
            </a:r>
          </a:p>
        </p:txBody>
      </p:sp>
      <p:pic>
        <p:nvPicPr>
          <p:cNvPr id="8" name="Picture 6" descr="https://opalubka-expert.ru/wp-content/uploads/2016/04/1f15d9e9931e5512bdebc73cfb5f537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789040"/>
            <a:ext cx="4156765" cy="2844316"/>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030435" y="5894114"/>
            <a:ext cx="1765483" cy="369332"/>
          </a:xfrm>
          <a:prstGeom prst="rect">
            <a:avLst/>
          </a:prstGeom>
        </p:spPr>
        <p:txBody>
          <a:bodyPr wrap="none">
            <a:spAutoFit/>
          </a:bodyPr>
          <a:lstStyle/>
          <a:p>
            <a:r>
              <a:rPr lang="ru-RU" b="1" dirty="0" err="1"/>
              <a:t>Стекломагнезит</a:t>
            </a:r>
            <a:endParaRPr lang="ru-RU" dirty="0"/>
          </a:p>
        </p:txBody>
      </p:sp>
    </p:spTree>
    <p:extLst>
      <p:ext uri="{BB962C8B-B14F-4D97-AF65-F5344CB8AC3E}">
        <p14:creationId xmlns:p14="http://schemas.microsoft.com/office/powerpoint/2010/main" val="16057746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Картинки по запросу &quot;классификация строительных процессов&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r="7594" b="14743"/>
          <a:stretch/>
        </p:blipFill>
        <p:spPr bwMode="auto">
          <a:xfrm>
            <a:off x="-25228" y="515180"/>
            <a:ext cx="9205740" cy="63702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sz="2000" b="1" dirty="0" smtClean="0"/>
              <a:t>классификация строительных процессов по </a:t>
            </a:r>
            <a:r>
              <a:rPr lang="ru-RU" sz="2000" b="1" dirty="0"/>
              <a:t>технологическим </a:t>
            </a:r>
            <a:r>
              <a:rPr lang="ru-RU" sz="2000" b="1" dirty="0" smtClean="0"/>
              <a:t>признакам:</a:t>
            </a:r>
            <a:endParaRPr lang="ru-RU" sz="2000" b="1" dirty="0"/>
          </a:p>
        </p:txBody>
      </p:sp>
      <p:sp>
        <p:nvSpPr>
          <p:cNvPr id="3" name="Объект 2"/>
          <p:cNvSpPr>
            <a:spLocks noGrp="1"/>
          </p:cNvSpPr>
          <p:nvPr>
            <p:ph idx="1"/>
          </p:nvPr>
        </p:nvSpPr>
        <p:spPr/>
        <p:txBody>
          <a:bodyPr>
            <a:normAutofit lnSpcReduction="10000"/>
          </a:bodyPr>
          <a:lstStyle/>
          <a:p>
            <a:pPr lvl="0"/>
            <a:r>
              <a:rPr lang="ru-RU" i="1" dirty="0">
                <a:solidFill>
                  <a:schemeClr val="tx1">
                    <a:lumMod val="95000"/>
                    <a:lumOff val="5000"/>
                  </a:schemeClr>
                </a:solidFill>
              </a:rPr>
              <a:t>Заготовительные процессы</a:t>
            </a:r>
            <a:r>
              <a:rPr lang="ru-RU" dirty="0">
                <a:solidFill>
                  <a:schemeClr val="tx1">
                    <a:lumMod val="95000"/>
                    <a:lumOff val="5000"/>
                  </a:schemeClr>
                </a:solidFill>
              </a:rPr>
              <a:t> </a:t>
            </a:r>
            <a:r>
              <a:rPr lang="ru-RU" b="0" dirty="0">
                <a:solidFill>
                  <a:schemeClr val="tx1">
                    <a:lumMod val="95000"/>
                    <a:lumOff val="5000"/>
                  </a:schemeClr>
                </a:solidFill>
              </a:rPr>
              <a:t>обеспечивают строящийся объект полуфабрикатами, деталями и изделиями. </a:t>
            </a:r>
          </a:p>
          <a:p>
            <a:pPr lvl="0"/>
            <a:r>
              <a:rPr lang="ru-RU" i="1" dirty="0">
                <a:solidFill>
                  <a:schemeClr val="tx1">
                    <a:lumMod val="95000"/>
                    <a:lumOff val="5000"/>
                  </a:schemeClr>
                </a:solidFill>
              </a:rPr>
              <a:t>Транспортные процессы</a:t>
            </a:r>
            <a:r>
              <a:rPr lang="ru-RU" dirty="0">
                <a:solidFill>
                  <a:schemeClr val="tx1">
                    <a:lumMod val="95000"/>
                    <a:lumOff val="5000"/>
                  </a:schemeClr>
                </a:solidFill>
              </a:rPr>
              <a:t> </a:t>
            </a:r>
            <a:r>
              <a:rPr lang="ru-RU" b="0" dirty="0">
                <a:solidFill>
                  <a:schemeClr val="tx1">
                    <a:lumMod val="95000"/>
                    <a:lumOff val="5000"/>
                  </a:schemeClr>
                </a:solidFill>
              </a:rPr>
              <a:t>обеспечивают доставку материальных элементов и технических средств к местам возведения конструкций.  Транспортным процессам обычно сопутствуют процессы погрузки, разгрузки и складирования. </a:t>
            </a:r>
          </a:p>
          <a:p>
            <a:pPr lvl="0"/>
            <a:r>
              <a:rPr lang="ru-RU" i="1" dirty="0">
                <a:solidFill>
                  <a:schemeClr val="tx1">
                    <a:lumMod val="95000"/>
                    <a:lumOff val="5000"/>
                  </a:schemeClr>
                </a:solidFill>
              </a:rPr>
              <a:t>Подготовительные процессы</a:t>
            </a:r>
            <a:r>
              <a:rPr lang="ru-RU" dirty="0">
                <a:solidFill>
                  <a:schemeClr val="tx1">
                    <a:lumMod val="95000"/>
                    <a:lumOff val="5000"/>
                  </a:schemeClr>
                </a:solidFill>
              </a:rPr>
              <a:t> </a:t>
            </a:r>
            <a:r>
              <a:rPr lang="ru-RU" b="0" dirty="0">
                <a:solidFill>
                  <a:schemeClr val="tx1">
                    <a:lumMod val="95000"/>
                    <a:lumOff val="5000"/>
                  </a:schemeClr>
                </a:solidFill>
              </a:rPr>
              <a:t>предшествуют монтажно-укладочным и обеспечивают их эффективное выполнение (например, укрупнительная сборка конструкций), предварительное перед монтажом обустройство монтируемых конструкций вспомогательными приспособлениями и др.</a:t>
            </a:r>
          </a:p>
          <a:p>
            <a:pPr lvl="0"/>
            <a:r>
              <a:rPr lang="ru-RU" i="1" dirty="0">
                <a:solidFill>
                  <a:schemeClr val="tx1">
                    <a:lumMod val="95000"/>
                    <a:lumOff val="5000"/>
                  </a:schemeClr>
                </a:solidFill>
              </a:rPr>
              <a:t>Монтажно-укладочные процессы</a:t>
            </a:r>
            <a:r>
              <a:rPr lang="ru-RU" dirty="0">
                <a:solidFill>
                  <a:schemeClr val="tx1">
                    <a:lumMod val="95000"/>
                    <a:lumOff val="5000"/>
                  </a:schemeClr>
                </a:solidFill>
              </a:rPr>
              <a:t> </a:t>
            </a:r>
            <a:r>
              <a:rPr lang="ru-RU" b="0" dirty="0">
                <a:solidFill>
                  <a:schemeClr val="tx1">
                    <a:lumMod val="95000"/>
                    <a:lumOff val="5000"/>
                  </a:schemeClr>
                </a:solidFill>
              </a:rPr>
              <a:t>обеспечивают получение продукции строительного производства и заключаются в переработке, изменении формы или придании новых качеств материальным элементам строительных процессов. </a:t>
            </a:r>
          </a:p>
          <a:p>
            <a:endParaRPr lang="ru-RU" dirty="0">
              <a:solidFill>
                <a:schemeClr val="tx1">
                  <a:lumMod val="95000"/>
                  <a:lumOff val="5000"/>
                </a:schemeClr>
              </a:solidFill>
            </a:endParaRPr>
          </a:p>
        </p:txBody>
      </p:sp>
      <p:sp>
        <p:nvSpPr>
          <p:cNvPr id="4" name="AutoShape 2" descr="Картинки по запросу &quot;классификация строительных процессов&quot;&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Картинки по запросу &quot;классификация строительных процессов&quot;&quo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Картинки по запросу &quot;классификация строительных процессов&quot;&quo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9020800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s://opalubka-expert.ru/wp-content/uploads/2016/04/Y9HAK5hj.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02" y="84721"/>
            <a:ext cx="4776465" cy="31805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Прямоугольник 4"/>
          <p:cNvSpPr/>
          <p:nvPr/>
        </p:nvSpPr>
        <p:spPr>
          <a:xfrm>
            <a:off x="539552" y="260648"/>
            <a:ext cx="1814215" cy="369332"/>
          </a:xfrm>
          <a:prstGeom prst="rect">
            <a:avLst/>
          </a:prstGeom>
        </p:spPr>
        <p:txBody>
          <a:bodyPr wrap="none">
            <a:spAutoFit/>
          </a:bodyPr>
          <a:lstStyle/>
          <a:p>
            <a:r>
              <a:rPr lang="ru-RU" b="1" dirty="0" err="1">
                <a:solidFill>
                  <a:schemeClr val="bg1"/>
                </a:solidFill>
              </a:rPr>
              <a:t>Пенополистирол</a:t>
            </a:r>
            <a:endParaRPr lang="ru-RU" dirty="0">
              <a:solidFill>
                <a:schemeClr val="bg1"/>
              </a:solidFill>
            </a:endParaRPr>
          </a:p>
        </p:txBody>
      </p:sp>
      <p:pic>
        <p:nvPicPr>
          <p:cNvPr id="6" name="Picture 4" descr="https://psk-holding.ru/upload/iblock/d01/d01f7597b8e7ecd74cfa9d2643883be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8698" y="3717032"/>
            <a:ext cx="4286250" cy="2857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4902367" y="6169305"/>
            <a:ext cx="2908168" cy="369332"/>
          </a:xfrm>
          <a:prstGeom prst="rect">
            <a:avLst/>
          </a:prstGeom>
        </p:spPr>
        <p:txBody>
          <a:bodyPr wrap="none">
            <a:spAutoFit/>
          </a:bodyPr>
          <a:lstStyle/>
          <a:p>
            <a:r>
              <a:rPr lang="ru-RU" b="1" cap="all" dirty="0" err="1" smtClean="0">
                <a:solidFill>
                  <a:schemeClr val="bg1"/>
                </a:solidFill>
              </a:rPr>
              <a:t>ЩЕПОЦЕМЕНТНЫе</a:t>
            </a:r>
            <a:r>
              <a:rPr lang="ru-RU" b="1" cap="all" dirty="0" smtClean="0">
                <a:solidFill>
                  <a:schemeClr val="bg1"/>
                </a:solidFill>
              </a:rPr>
              <a:t> </a:t>
            </a:r>
            <a:r>
              <a:rPr lang="ru-RU" b="1" cap="all" dirty="0" err="1" smtClean="0">
                <a:solidFill>
                  <a:schemeClr val="bg1"/>
                </a:solidFill>
              </a:rPr>
              <a:t>ПЛИТы</a:t>
            </a:r>
            <a:endParaRPr lang="ru-RU" b="1" cap="all" dirty="0">
              <a:solidFill>
                <a:schemeClr val="bg1"/>
              </a:solidFill>
            </a:endParaRPr>
          </a:p>
        </p:txBody>
      </p:sp>
      <p:pic>
        <p:nvPicPr>
          <p:cNvPr id="8" name="Picture 6" descr="https://www.dekastroymet.ru/upload/resize_cache/iblock/a9d/300_300_0/a9db85a79db0b917b83909fda5a090f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202" y="4338770"/>
            <a:ext cx="3353643" cy="2235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9" name="Прямоугольник 8"/>
          <p:cNvSpPr/>
          <p:nvPr/>
        </p:nvSpPr>
        <p:spPr>
          <a:xfrm>
            <a:off x="155575" y="3533812"/>
            <a:ext cx="4572000" cy="646331"/>
          </a:xfrm>
          <a:prstGeom prst="rect">
            <a:avLst/>
          </a:prstGeom>
        </p:spPr>
        <p:txBody>
          <a:bodyPr>
            <a:spAutoFit/>
          </a:bodyPr>
          <a:lstStyle/>
          <a:p>
            <a:r>
              <a:rPr lang="ru-RU" b="1" cap="all" dirty="0"/>
              <a:t>НЕСЪЕМНАЯ ОПАЛУБКА ИЗ ПРОФЛИСТА</a:t>
            </a:r>
          </a:p>
        </p:txBody>
      </p:sp>
      <p:pic>
        <p:nvPicPr>
          <p:cNvPr id="10" name="Picture 8" descr="ÐÐ°ÑÑÐ¸Ð½ÐºÐ¸ Ð¿Ð¾ Ð·Ð°Ð¿ÑÐ¾ÑÑ Ð½ÐµÑÑÐµÐ¼Ð½Ð°Ñ Ð¾Ð¿Ð°Ð»ÑÐ±ÐºÐ° ÑÑ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3726" y="938354"/>
            <a:ext cx="3701222" cy="2321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1" name="Прямоугольник 10"/>
          <p:cNvSpPr/>
          <p:nvPr/>
        </p:nvSpPr>
        <p:spPr>
          <a:xfrm>
            <a:off x="6032901" y="260648"/>
            <a:ext cx="1483868" cy="584775"/>
          </a:xfrm>
          <a:prstGeom prst="rect">
            <a:avLst/>
          </a:prstGeom>
        </p:spPr>
        <p:txBody>
          <a:bodyPr wrap="square">
            <a:spAutoFit/>
          </a:bodyPr>
          <a:lstStyle/>
          <a:p>
            <a:r>
              <a:rPr lang="ru-RU" sz="3200" dirty="0" err="1"/>
              <a:t>цсп</a:t>
            </a:r>
            <a:endParaRPr lang="ru-RU" sz="3200" dirty="0"/>
          </a:p>
        </p:txBody>
      </p:sp>
    </p:spTree>
    <p:extLst>
      <p:ext uri="{BB962C8B-B14F-4D97-AF65-F5344CB8AC3E}">
        <p14:creationId xmlns:p14="http://schemas.microsoft.com/office/powerpoint/2010/main" val="42019173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Арматурные работы</a:t>
            </a:r>
            <a:endParaRPr lang="ru-RU" dirty="0"/>
          </a:p>
        </p:txBody>
      </p:sp>
      <p:sp>
        <p:nvSpPr>
          <p:cNvPr id="3" name="Объект 2"/>
          <p:cNvSpPr>
            <a:spLocks noGrp="1"/>
          </p:cNvSpPr>
          <p:nvPr>
            <p:ph idx="1"/>
          </p:nvPr>
        </p:nvSpPr>
        <p:spPr>
          <a:xfrm>
            <a:off x="822960" y="1100628"/>
            <a:ext cx="7520940" cy="5496724"/>
          </a:xfrm>
        </p:spPr>
        <p:txBody>
          <a:bodyPr>
            <a:normAutofit fontScale="92500" lnSpcReduction="10000"/>
          </a:bodyPr>
          <a:lstStyle/>
          <a:p>
            <a:r>
              <a:rPr lang="ru-RU" sz="2200" dirty="0" smtClean="0"/>
              <a:t>Классификация арматуры:</a:t>
            </a:r>
            <a:endParaRPr lang="ru-RU" sz="2200" dirty="0"/>
          </a:p>
          <a:p>
            <a:pPr lvl="0"/>
            <a:r>
              <a:rPr lang="ru-RU" dirty="0"/>
              <a:t>по материалу — </a:t>
            </a:r>
            <a:r>
              <a:rPr lang="ru-RU" b="0" dirty="0"/>
              <a:t>на стальную и неметаллическую; </a:t>
            </a:r>
            <a:endParaRPr lang="ru-RU" b="0" dirty="0" smtClean="0"/>
          </a:p>
          <a:p>
            <a:pPr lvl="0"/>
            <a:r>
              <a:rPr lang="ru-RU" dirty="0" smtClean="0"/>
              <a:t>по </a:t>
            </a:r>
            <a:r>
              <a:rPr lang="ru-RU" dirty="0"/>
              <a:t>технологии изготовления </a:t>
            </a:r>
            <a:r>
              <a:rPr lang="ru-RU" b="0" dirty="0"/>
              <a:t>— на горячекатаную стержневую диаметром 6...90 мм и холоднотянутую круглую проволочную диаметром 3...8 мм в виде обыкновенной или высокопрочной проволоки, а также арматурных канатов и прядей;</a:t>
            </a:r>
          </a:p>
          <a:p>
            <a:pPr lvl="0"/>
            <a:r>
              <a:rPr lang="ru-RU" dirty="0"/>
              <a:t>по профилю — </a:t>
            </a:r>
            <a:r>
              <a:rPr lang="ru-RU" b="0" dirty="0"/>
              <a:t>на круглую гладкую и периодического профиля. Арматура периодического профиля имеет фигурную поверхность, что обеспечивает ее лучшее сцепление с бетоном;</a:t>
            </a:r>
          </a:p>
          <a:p>
            <a:pPr lvl="0"/>
            <a:r>
              <a:rPr lang="ru-RU" dirty="0"/>
              <a:t>по принципу работы в железобетонной конструкции — </a:t>
            </a:r>
            <a:r>
              <a:rPr lang="ru-RU" b="0" dirty="0"/>
              <a:t>на не напрягаемую и напрягаемую;</a:t>
            </a:r>
          </a:p>
          <a:p>
            <a:pPr lvl="0"/>
            <a:r>
              <a:rPr lang="ru-RU" dirty="0"/>
              <a:t>по назначению — </a:t>
            </a:r>
            <a:r>
              <a:rPr lang="ru-RU" b="0" dirty="0"/>
              <a:t>на рабочую арматуру, воспринимающую в основном растягивающие напряжения; распределительную, предназначенную для распределения нагрузки между стержнями рабочей арматуры; монтажную, служащую для сборки арматурных каркасов;</a:t>
            </a:r>
          </a:p>
          <a:p>
            <a:pPr lvl="0"/>
            <a:r>
              <a:rPr lang="ru-RU" dirty="0"/>
              <a:t>по способу установки — </a:t>
            </a:r>
            <a:r>
              <a:rPr lang="ru-RU" b="0" dirty="0"/>
              <a:t>на штучную арматуру, арматурные каркасы и сетки.</a:t>
            </a:r>
          </a:p>
          <a:p>
            <a:r>
              <a:rPr lang="ru-RU" dirty="0"/>
              <a:t> </a:t>
            </a:r>
          </a:p>
          <a:p>
            <a:r>
              <a:rPr lang="ru-RU" b="0" dirty="0"/>
              <a:t>Особую группу составляет</a:t>
            </a:r>
            <a:r>
              <a:rPr lang="ru-RU" dirty="0"/>
              <a:t> </a:t>
            </a:r>
            <a:r>
              <a:rPr lang="ru-RU" i="1" dirty="0"/>
              <a:t>стальная жесткая</a:t>
            </a:r>
            <a:r>
              <a:rPr lang="ru-RU" dirty="0"/>
              <a:t> арматура </a:t>
            </a:r>
            <a:r>
              <a:rPr lang="ru-RU" b="0" dirty="0"/>
              <a:t>в виде тавровых балок и другого проката, применяемая для армирования высотных зданий, специальных сооружений, и так называемая </a:t>
            </a:r>
            <a:r>
              <a:rPr lang="ru-RU" dirty="0"/>
              <a:t>дисперсная арматура </a:t>
            </a:r>
            <a:r>
              <a:rPr lang="ru-RU" b="0" dirty="0"/>
              <a:t>в виде рубленого стекловолокна или асбеста, используемая главным образом для армирования цементного камня.</a:t>
            </a:r>
          </a:p>
        </p:txBody>
      </p:sp>
    </p:spTree>
    <p:extLst>
      <p:ext uri="{BB962C8B-B14F-4D97-AF65-F5344CB8AC3E}">
        <p14:creationId xmlns:p14="http://schemas.microsoft.com/office/powerpoint/2010/main" val="25734477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3314" name="Picture 2" descr="Картинки по запросу &quot;виды арматуры&quot;&quot;"/>
          <p:cNvPicPr>
            <a:picLocks noChangeAspect="1" noChangeArrowheads="1"/>
          </p:cNvPicPr>
          <p:nvPr/>
        </p:nvPicPr>
        <p:blipFill rotWithShape="1">
          <a:blip r:embed="rId2">
            <a:extLst>
              <a:ext uri="{28A0092B-C50C-407E-A947-70E740481C1C}">
                <a14:useLocalDpi xmlns:a14="http://schemas.microsoft.com/office/drawing/2010/main" val="0"/>
              </a:ext>
            </a:extLst>
          </a:blip>
          <a:srcRect l="3201" r="4468" b="24625"/>
          <a:stretch/>
        </p:blipFill>
        <p:spPr bwMode="auto">
          <a:xfrm>
            <a:off x="251520" y="375192"/>
            <a:ext cx="8714446" cy="532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27879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Арматурно-опалубочный блок подколонника"/>
          <p:cNvPicPr/>
          <p:nvPr/>
        </p:nvPicPr>
        <p:blipFill rotWithShape="1">
          <a:blip r:embed="rId2">
            <a:extLst>
              <a:ext uri="{28A0092B-C50C-407E-A947-70E740481C1C}">
                <a14:useLocalDpi xmlns:a14="http://schemas.microsoft.com/office/drawing/2010/main" val="0"/>
              </a:ext>
            </a:extLst>
          </a:blip>
          <a:srcRect l="3355" t="4248" r="4831" b="19100"/>
          <a:stretch/>
        </p:blipFill>
        <p:spPr bwMode="auto">
          <a:xfrm>
            <a:off x="-36512" y="31249"/>
            <a:ext cx="5408784" cy="6826751"/>
          </a:xfrm>
          <a:prstGeom prst="rect">
            <a:avLst/>
          </a:prstGeom>
          <a:noFill/>
          <a:ln>
            <a:noFill/>
          </a:ln>
        </p:spPr>
      </p:pic>
      <p:pic>
        <p:nvPicPr>
          <p:cNvPr id="5" name="Рисунок 4" descr="Схема гидравлического домкрата"/>
          <p:cNvPicPr/>
          <p:nvPr/>
        </p:nvPicPr>
        <p:blipFill rotWithShape="1">
          <a:blip r:embed="rId3">
            <a:extLst>
              <a:ext uri="{28A0092B-C50C-407E-A947-70E740481C1C}">
                <a14:useLocalDpi xmlns:a14="http://schemas.microsoft.com/office/drawing/2010/main" val="0"/>
              </a:ext>
            </a:extLst>
          </a:blip>
          <a:srcRect l="5365" t="1708" r="4516" b="36536"/>
          <a:stretch/>
        </p:blipFill>
        <p:spPr bwMode="auto">
          <a:xfrm>
            <a:off x="5372272" y="1484784"/>
            <a:ext cx="3771728" cy="4392488"/>
          </a:xfrm>
          <a:prstGeom prst="rect">
            <a:avLst/>
          </a:prstGeom>
          <a:noFill/>
          <a:ln>
            <a:noFill/>
          </a:ln>
        </p:spPr>
      </p:pic>
      <p:sp>
        <p:nvSpPr>
          <p:cNvPr id="6" name="TextBox 5"/>
          <p:cNvSpPr txBox="1"/>
          <p:nvPr/>
        </p:nvSpPr>
        <p:spPr>
          <a:xfrm>
            <a:off x="683568" y="6156012"/>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2105573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Заголовок 1"/>
          <p:cNvSpPr txBox="1">
            <a:spLocks/>
          </p:cNvSpPr>
          <p:nvPr/>
        </p:nvSpPr>
        <p:spPr>
          <a:xfrm>
            <a:off x="529208" y="404664"/>
            <a:ext cx="8229600" cy="1600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ru-RU" b="1" smtClean="0"/>
              <a:t>Фиксаторы для опалубки  перекрытий</a:t>
            </a:r>
            <a:br>
              <a:rPr lang="ru-RU" b="1" smtClean="0"/>
            </a:br>
            <a:endParaRPr lang="ru-RU" b="1" dirty="0"/>
          </a:p>
        </p:txBody>
      </p:sp>
      <p:pic>
        <p:nvPicPr>
          <p:cNvPr id="5" name="Рисунок 4" descr="Фиксаторы арматуры для опалубки">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700808"/>
            <a:ext cx="6912768" cy="4752528"/>
          </a:xfrm>
          <a:prstGeom prst="rect">
            <a:avLst/>
          </a:prstGeom>
          <a:noFill/>
          <a:ln>
            <a:noFill/>
          </a:ln>
        </p:spPr>
      </p:pic>
    </p:spTree>
    <p:extLst>
      <p:ext uri="{BB962C8B-B14F-4D97-AF65-F5344CB8AC3E}">
        <p14:creationId xmlns:p14="http://schemas.microsoft.com/office/powerpoint/2010/main" val="24908993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Устройство опалубки монолитных стен">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765174" y="836712"/>
            <a:ext cx="4886946" cy="5040560"/>
          </a:xfrm>
          <a:prstGeom prst="rect">
            <a:avLst/>
          </a:prstGeom>
          <a:ln>
            <a:noFill/>
          </a:ln>
          <a:effectLst>
            <a:softEdge rad="112500"/>
          </a:effectLst>
        </p:spPr>
      </p:pic>
      <p:sp>
        <p:nvSpPr>
          <p:cNvPr id="5" name="Прямоугольник 4"/>
          <p:cNvSpPr/>
          <p:nvPr/>
        </p:nvSpPr>
        <p:spPr>
          <a:xfrm>
            <a:off x="759224" y="5854487"/>
            <a:ext cx="4572000" cy="830997"/>
          </a:xfrm>
          <a:prstGeom prst="rect">
            <a:avLst/>
          </a:prstGeom>
        </p:spPr>
        <p:txBody>
          <a:bodyPr>
            <a:spAutoFit/>
          </a:bodyPr>
          <a:lstStyle/>
          <a:p>
            <a:pPr algn="ctr" fontAlgn="base"/>
            <a:r>
              <a:rPr lang="ru-RU" sz="1600" dirty="0"/>
              <a:t>Для обеспечения неподвижного положения арматуры внутри опалубки используются специальные фиксаторы</a:t>
            </a:r>
          </a:p>
        </p:txBody>
      </p:sp>
      <p:pic>
        <p:nvPicPr>
          <p:cNvPr id="6" name="Рисунок 5" descr="Расстояние от арматуры до опалубки">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4644007" y="476672"/>
            <a:ext cx="3752483" cy="27806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расстояние от арматуры до опалубки ">
            <a:hlinkClick r:id="rId6"/>
          </p:cNvPr>
          <p:cNvPicPr/>
          <p:nvPr/>
        </p:nvPicPr>
        <p:blipFill>
          <a:blip r:embed="rId7">
            <a:extLst>
              <a:ext uri="{28A0092B-C50C-407E-A947-70E740481C1C}">
                <a14:useLocalDpi xmlns:a14="http://schemas.microsoft.com/office/drawing/2010/main" val="0"/>
              </a:ext>
            </a:extLst>
          </a:blip>
          <a:srcRect/>
          <a:stretch>
            <a:fillRect/>
          </a:stretch>
        </p:blipFill>
        <p:spPr bwMode="auto">
          <a:xfrm>
            <a:off x="4599519" y="3374459"/>
            <a:ext cx="4040515" cy="25077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434622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4338" name="Picture 2" descr="Картинки по запросу &quot;натяжение арматуры на бетон&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355294"/>
            <a:ext cx="4738054" cy="6386074"/>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Картинки по запросу &quot;натяжение арматуры на бетон&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0118" y="411067"/>
            <a:ext cx="4528804" cy="4320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975224" y="4997494"/>
            <a:ext cx="4123697" cy="1815882"/>
          </a:xfrm>
          <a:prstGeom prst="rect">
            <a:avLst/>
          </a:prstGeom>
        </p:spPr>
        <p:txBody>
          <a:bodyPr wrap="square">
            <a:spAutoFit/>
          </a:bodyPr>
          <a:lstStyle/>
          <a:p>
            <a:r>
              <a:rPr lang="ru-RU" sz="1600" dirty="0"/>
              <a:t> Арматурный пучок с гильзовым (а) и </a:t>
            </a:r>
            <a:r>
              <a:rPr lang="ru-RU" sz="1600" dirty="0" err="1"/>
              <a:t>гильзостер-жневым</a:t>
            </a:r>
            <a:r>
              <a:rPr lang="ru-RU" sz="1600" dirty="0"/>
              <a:t> (б) анкером и полуавтоматическим зажимом (в): 1 — шаблон для образования пучка, 2 — арматурная прядь, 3 — гильза, 4 — гайка, 5 — анкерный стержень, 6—зажимные губки, 7 — пружина, 8 — шайба, 9 — хвостовик</a:t>
            </a:r>
          </a:p>
        </p:txBody>
      </p:sp>
      <p:sp>
        <p:nvSpPr>
          <p:cNvPr id="5" name="TextBox 4"/>
          <p:cNvSpPr txBox="1"/>
          <p:nvPr/>
        </p:nvSpPr>
        <p:spPr>
          <a:xfrm>
            <a:off x="1043608" y="62907"/>
            <a:ext cx="7366760" cy="584775"/>
          </a:xfrm>
          <a:prstGeom prst="rect">
            <a:avLst/>
          </a:prstGeom>
          <a:noFill/>
        </p:spPr>
        <p:txBody>
          <a:bodyPr wrap="none" rtlCol="0">
            <a:spAutoFit/>
          </a:bodyPr>
          <a:lstStyle/>
          <a:p>
            <a:r>
              <a:rPr lang="ru-RU" sz="3200" b="1" dirty="0" smtClean="0">
                <a:latin typeface="+mj-lt"/>
              </a:rPr>
              <a:t>Предварительное натяжение арматуры</a:t>
            </a:r>
            <a:endParaRPr lang="ru-RU" sz="3200" b="1" dirty="0">
              <a:latin typeface="+mj-lt"/>
            </a:endParaRPr>
          </a:p>
        </p:txBody>
      </p:sp>
    </p:spTree>
    <p:extLst>
      <p:ext uri="{BB962C8B-B14F-4D97-AF65-F5344CB8AC3E}">
        <p14:creationId xmlns:p14="http://schemas.microsoft.com/office/powerpoint/2010/main" val="10033319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916832"/>
            <a:ext cx="7680960" cy="2438399"/>
          </a:xfrm>
        </p:spPr>
        <p:txBody>
          <a:bodyPr>
            <a:normAutofit/>
          </a:bodyPr>
          <a:lstStyle/>
          <a:p>
            <a:r>
              <a:rPr lang="ru-RU" dirty="0"/>
              <a:t>Транспортирование, укладка и уплотнение бетонной смеси</a:t>
            </a:r>
            <a:br>
              <a:rPr lang="ru-RU" dirty="0"/>
            </a:br>
            <a:endParaRPr lang="ru-RU" dirty="0"/>
          </a:p>
        </p:txBody>
      </p:sp>
    </p:spTree>
    <p:extLst>
      <p:ext uri="{BB962C8B-B14F-4D97-AF65-F5344CB8AC3E}">
        <p14:creationId xmlns:p14="http://schemas.microsoft.com/office/powerpoint/2010/main" val="314726253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Транспортирование бетонной </a:t>
            </a:r>
            <a:r>
              <a:rPr lang="ru-RU" b="1" dirty="0" smtClean="0"/>
              <a:t>смеси</a:t>
            </a:r>
            <a:endParaRPr lang="ru-RU" b="1" dirty="0"/>
          </a:p>
        </p:txBody>
      </p:sp>
      <p:graphicFrame>
        <p:nvGraphicFramePr>
          <p:cNvPr id="4" name="Схема 3"/>
          <p:cNvGraphicFramePr/>
          <p:nvPr>
            <p:extLst>
              <p:ext uri="{D42A27DB-BD31-4B8C-83A1-F6EECF244321}">
                <p14:modId xmlns:p14="http://schemas.microsoft.com/office/powerpoint/2010/main" val="2674904255"/>
              </p:ext>
            </p:extLst>
          </p:nvPr>
        </p:nvGraphicFramePr>
        <p:xfrm>
          <a:off x="827584" y="1196752"/>
          <a:ext cx="763284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297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t>Транспортирование бетонной смеси</a:t>
            </a:r>
            <a:endParaRPr lang="ru-RU" dirty="0"/>
          </a:p>
        </p:txBody>
      </p:sp>
      <p:sp>
        <p:nvSpPr>
          <p:cNvPr id="4" name="AutoShape 2" descr="ÐÐ°ÑÑÐ¸Ð½ÐºÐ¸ Ð¿Ð¾ Ð·Ð°Ð¿ÑÐ¾ÑÑ ÑÑÐ°Ð½ÑÐ¿Ð¾ÑÑÐ¸ÑÐ¾Ð²Ð°Ð½Ð¸Ðµ Ð±ÐµÑÐ¾Ð½Ð½Ð¾Ð¹ ÑÐ¼ÐµÑÐ¸ ÑÐ°Ð¼Ð¾ÑÐ²Ð°Ð»Ð°Ð¼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ÐÐ°ÑÑÐ¸Ð½ÐºÐ¸ Ð¿Ð¾ Ð·Ð°Ð¿ÑÐ¾ÑÑ ÑÑÐ°Ð½ÑÐ¿Ð¾ÑÑÐ¸ÑÐ¾Ð²Ð°Ð½Ð¸Ðµ Ð±ÐµÑÐ¾Ð½Ð½Ð¾Ð¹ ÑÐ¼ÐµÑÐ¸ ÑÐ°Ð¼Ð¾ÑÐ²Ð°Ð»Ð°Ð¼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ÐÐ°ÑÑÐ¸Ð½ÐºÐ¸ Ð¿Ð¾ Ð·Ð°Ð¿ÑÐ¾ÑÑ ÑÑÐ°Ð½ÑÐ¿Ð¾ÑÑÐ¸ÑÐ¾Ð²Ð°Ð½Ð¸Ðµ Ð±ÐµÑÐ¾Ð½Ð½Ð¾Ð¹ ÑÐ¼ÐµÑÐ¸ ÑÐ°Ð¼Ð¾ÑÐ²Ð°Ð»Ð°Ð¼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ÐÐ°ÑÑÐ¸Ð½ÐºÐ¸ Ð¿Ð¾ Ð·Ð°Ð¿ÑÐ¾ÑÑ ÑÑÐ°Ð½ÑÐ¿Ð¾ÑÑÐ¸ÑÐ¾Ð²Ð°Ð½Ð¸Ðµ Ð±ÐµÑÐ¾Ð½Ð½Ð¾Ð¹ ÑÐ¼ÐµÑÐ¸ ÑÐ°Ð¼Ð¾ÑÐ²Ð°Ð»Ð°Ð¼Ð¸"/>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ÐÐ°ÑÑÐ¸Ð½ÐºÐ¸ Ð¿Ð¾ Ð·Ð°Ð¿ÑÐ¾ÑÑ ÑÑÐ°Ð½ÑÐ¿Ð¾ÑÑÐ¸ÑÐ¾Ð²Ð°Ð½Ð¸Ðµ Ð±ÐµÑÐ¾Ð½Ð½Ð¾Ð¹ ÑÐ¼ÐµÑÐ¸ ÑÐ°Ð¼Ð¾ÑÐ²Ð°Ð»Ð°Ð¼Ð¸"/>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5" name="Picture 11"/>
          <p:cNvPicPr>
            <a:picLocks noChangeAspect="1" noChangeArrowheads="1"/>
          </p:cNvPicPr>
          <p:nvPr/>
        </p:nvPicPr>
        <p:blipFill rotWithShape="1">
          <a:blip r:embed="rId2">
            <a:extLst>
              <a:ext uri="{28A0092B-C50C-407E-A947-70E740481C1C}">
                <a14:useLocalDpi xmlns:a14="http://schemas.microsoft.com/office/drawing/2010/main" val="0"/>
              </a:ext>
            </a:extLst>
          </a:blip>
          <a:srcRect l="60001" t="14445" r="3020" b="54666"/>
          <a:stretch/>
        </p:blipFill>
        <p:spPr bwMode="auto">
          <a:xfrm>
            <a:off x="0" y="1226399"/>
            <a:ext cx="6444208" cy="3027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descr="ÐÐ°ÑÑÐ¸Ð½ÐºÐ¸ Ð¿Ð¾ Ð·Ð°Ð¿ÑÐ¾ÑÑ ÑÑÐ°Ð½ÑÐ¿Ð¾ÑÑÐ¸ÑÐ¾Ð²Ð°Ð½Ð¸Ðµ Ð±ÐµÑÐ¾Ð½Ð½Ð¾Ð¹ ÑÐ¼ÐµÑÐ¸ ÑÐ°Ð¼Ð¾ÑÐ²Ð°Ð»Ð°Ð¼Ð¸"/>
          <p:cNvPicPr>
            <a:picLocks noChangeAspect="1" noChangeArrowheads="1"/>
          </p:cNvPicPr>
          <p:nvPr/>
        </p:nvPicPr>
        <p:blipFill rotWithShape="1">
          <a:blip r:embed="rId3">
            <a:extLst>
              <a:ext uri="{28A0092B-C50C-407E-A947-70E740481C1C}">
                <a14:useLocalDpi xmlns:a14="http://schemas.microsoft.com/office/drawing/2010/main" val="0"/>
              </a:ext>
            </a:extLst>
          </a:blip>
          <a:srcRect l="3355" t="7698" r="55651" b="57221"/>
          <a:stretch/>
        </p:blipFill>
        <p:spPr bwMode="auto">
          <a:xfrm>
            <a:off x="6127530" y="2103114"/>
            <a:ext cx="2774777" cy="154191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69439" y="2102689"/>
            <a:ext cx="335348" cy="369332"/>
          </a:xfrm>
          <a:prstGeom prst="rect">
            <a:avLst/>
          </a:prstGeom>
          <a:noFill/>
        </p:spPr>
        <p:txBody>
          <a:bodyPr wrap="none" rtlCol="0">
            <a:spAutoFit/>
          </a:bodyPr>
          <a:lstStyle/>
          <a:p>
            <a:r>
              <a:rPr lang="ru-RU" dirty="0" smtClean="0"/>
              <a:t>г)</a:t>
            </a:r>
            <a:endParaRPr lang="ru-RU" dirty="0"/>
          </a:p>
        </p:txBody>
      </p:sp>
      <p:sp>
        <p:nvSpPr>
          <p:cNvPr id="10" name="Прямоугольник 9"/>
          <p:cNvSpPr/>
          <p:nvPr/>
        </p:nvSpPr>
        <p:spPr>
          <a:xfrm>
            <a:off x="307974" y="4364334"/>
            <a:ext cx="8728521" cy="646331"/>
          </a:xfrm>
          <a:prstGeom prst="rect">
            <a:avLst/>
          </a:prstGeom>
        </p:spPr>
        <p:txBody>
          <a:bodyPr wrap="square">
            <a:spAutoFit/>
          </a:bodyPr>
          <a:lstStyle/>
          <a:p>
            <a:pPr algn="ctr"/>
            <a:r>
              <a:rPr lang="ru-RU" dirty="0" smtClean="0"/>
              <a:t>а) </a:t>
            </a:r>
            <a:r>
              <a:rPr lang="ru-RU" dirty="0" err="1" smtClean="0"/>
              <a:t>автобетоносмесителями</a:t>
            </a:r>
            <a:r>
              <a:rPr lang="ru-RU" dirty="0" smtClean="0"/>
              <a:t>, б) </a:t>
            </a:r>
            <a:r>
              <a:rPr lang="ru-RU" dirty="0" err="1" smtClean="0"/>
              <a:t>автобетоновозами</a:t>
            </a:r>
            <a:r>
              <a:rPr lang="ru-RU" dirty="0" smtClean="0"/>
              <a:t>, в) автомобилями с перевозкой на них смеси в капсулах или бадьях, г) автомобилями-самосвалами</a:t>
            </a:r>
            <a:endParaRPr lang="ru-RU" dirty="0"/>
          </a:p>
        </p:txBody>
      </p:sp>
    </p:spTree>
    <p:extLst>
      <p:ext uri="{BB962C8B-B14F-4D97-AF65-F5344CB8AC3E}">
        <p14:creationId xmlns:p14="http://schemas.microsoft.com/office/powerpoint/2010/main" val="3323235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Картинки по запросу &quot;ПРОФЕССИИ СТРОИТЕЛЬНЫХ РАБОЧИХ&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365104"/>
            <a:ext cx="5238750" cy="26289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b="1" dirty="0"/>
              <a:t>ПРОФЕССИИ СТРОИТЕЛЬНЫХ РАБОЧИХ</a:t>
            </a:r>
            <a:endParaRPr lang="ru-RU" dirty="0"/>
          </a:p>
        </p:txBody>
      </p:sp>
      <p:sp>
        <p:nvSpPr>
          <p:cNvPr id="3" name="Объект 2"/>
          <p:cNvSpPr>
            <a:spLocks noGrp="1"/>
          </p:cNvSpPr>
          <p:nvPr>
            <p:ph idx="1"/>
          </p:nvPr>
        </p:nvSpPr>
        <p:spPr/>
        <p:txBody>
          <a:bodyPr>
            <a:normAutofit fontScale="92500"/>
          </a:bodyPr>
          <a:lstStyle/>
          <a:p>
            <a:r>
              <a:rPr lang="ru-RU" dirty="0"/>
              <a:t>Профессия — </a:t>
            </a:r>
            <a:r>
              <a:rPr lang="ru-RU" b="0" dirty="0"/>
              <a:t>это постоянная деятельность, требующая специальной подготовки. Профессия определяется видом и характером выполняемых строительных процессов: бетонщики выполняют бетонные работы, каменщики — каменные и т. д. Однако каждый из них может иметь свою специальность по данному виду работ, например плотник опалубщик, каменщик по кирпичной кладке и т. д.</a:t>
            </a:r>
          </a:p>
          <a:p>
            <a:r>
              <a:rPr lang="ru-RU" b="0" dirty="0"/>
              <a:t>Для ведения строительства нужны рабочие с разным уровнем подготовки, т. е. разной </a:t>
            </a:r>
            <a:r>
              <a:rPr lang="ru-RU" dirty="0"/>
              <a:t>квалификации</a:t>
            </a:r>
            <a:r>
              <a:rPr lang="ru-RU" b="0" dirty="0"/>
              <a:t>. Номенклатура профессий, специальностей и квалификаций строительных рабочих устанавливается действующим «Единым тарифно-квалификационным справочником работ и профессий рабочих, занятых в строительстве и на ремонтно-строительных работах» (ЕТКС). В ЕТКС приведены квалификационные характеристики строительных профессий и специальностей.</a:t>
            </a:r>
          </a:p>
          <a:p>
            <a:r>
              <a:rPr lang="ru-RU" b="0" dirty="0"/>
              <a:t>Показателем квалификации рабочего является </a:t>
            </a:r>
            <a:r>
              <a:rPr lang="ru-RU" dirty="0"/>
              <a:t>разряд</a:t>
            </a:r>
            <a:r>
              <a:rPr lang="ru-RU" b="0" dirty="0"/>
              <a:t>, устанавливаемый в соответствии с тарифно-квалификационными характеристиками, приведенными для каждой профессии и каждого разряда в ЕТКС. </a:t>
            </a:r>
          </a:p>
        </p:txBody>
      </p:sp>
    </p:spTree>
    <p:extLst>
      <p:ext uri="{BB962C8B-B14F-4D97-AF65-F5344CB8AC3E}">
        <p14:creationId xmlns:p14="http://schemas.microsoft.com/office/powerpoint/2010/main" val="296726739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t>Транспортирование бетонной смеси</a:t>
            </a:r>
            <a:endParaRPr lang="ru-RU" dirty="0"/>
          </a:p>
        </p:txBody>
      </p:sp>
      <p:sp>
        <p:nvSpPr>
          <p:cNvPr id="3" name="Объект 2"/>
          <p:cNvSpPr>
            <a:spLocks noGrp="1"/>
          </p:cNvSpPr>
          <p:nvPr>
            <p:ph idx="1"/>
          </p:nvPr>
        </p:nvSpPr>
        <p:spPr>
          <a:xfrm>
            <a:off x="822960" y="1100629"/>
            <a:ext cx="7520940" cy="672188"/>
          </a:xfrm>
        </p:spPr>
        <p:txBody>
          <a:bodyPr/>
          <a:lstStyle/>
          <a:p>
            <a:pPr algn="ctr"/>
            <a:r>
              <a:rPr lang="ru-RU" dirty="0"/>
              <a:t>Технологические особенности транспортных средств, предназначенных для перевозки бетонных смесей</a:t>
            </a:r>
          </a:p>
        </p:txBody>
      </p:sp>
      <p:graphicFrame>
        <p:nvGraphicFramePr>
          <p:cNvPr id="4" name="Таблица 3"/>
          <p:cNvGraphicFramePr>
            <a:graphicFrameLocks noGrp="1"/>
          </p:cNvGraphicFramePr>
          <p:nvPr>
            <p:extLst>
              <p:ext uri="{D42A27DB-BD31-4B8C-83A1-F6EECF244321}">
                <p14:modId xmlns:p14="http://schemas.microsoft.com/office/powerpoint/2010/main" val="670684646"/>
              </p:ext>
            </p:extLst>
          </p:nvPr>
        </p:nvGraphicFramePr>
        <p:xfrm>
          <a:off x="395534" y="1628800"/>
          <a:ext cx="8280921" cy="4653643"/>
        </p:xfrm>
        <a:graphic>
          <a:graphicData uri="http://schemas.openxmlformats.org/drawingml/2006/table">
            <a:tbl>
              <a:tblPr firstRow="1" firstCol="1" bandRow="1">
                <a:tableStyleId>{16D9F66E-5EB9-4882-86FB-DCBF35E3C3E4}</a:tableStyleId>
              </a:tblPr>
              <a:tblGrid>
                <a:gridCol w="2760307"/>
                <a:gridCol w="2760307"/>
                <a:gridCol w="2760307"/>
              </a:tblGrid>
              <a:tr h="362920">
                <a:tc>
                  <a:txBody>
                    <a:bodyPr/>
                    <a:lstStyle/>
                    <a:p>
                      <a:pPr algn="just">
                        <a:lnSpc>
                          <a:spcPct val="150000"/>
                        </a:lnSpc>
                        <a:spcAft>
                          <a:spcPts val="0"/>
                        </a:spcAft>
                      </a:pPr>
                      <a:r>
                        <a:rPr lang="ru-RU" sz="1050">
                          <a:effectLst/>
                        </a:rPr>
                        <a:t>Вид транспортного средства</a:t>
                      </a:r>
                      <a:endParaRPr lang="ru-RU" sz="1050">
                        <a:effectLst/>
                        <a:latin typeface="Calibri"/>
                        <a:ea typeface="Calibri"/>
                        <a:cs typeface="Times New Roman"/>
                      </a:endParaRPr>
                    </a:p>
                  </a:txBody>
                  <a:tcPr marL="30684" marR="30684" marT="0" marB="0"/>
                </a:tc>
                <a:tc>
                  <a:txBody>
                    <a:bodyPr/>
                    <a:lstStyle/>
                    <a:p>
                      <a:pPr algn="just">
                        <a:lnSpc>
                          <a:spcPct val="150000"/>
                        </a:lnSpc>
                        <a:spcAft>
                          <a:spcPts val="0"/>
                        </a:spcAft>
                      </a:pPr>
                      <a:r>
                        <a:rPr lang="ru-RU" sz="1050">
                          <a:effectLst/>
                        </a:rPr>
                        <a:t>Основные технологические особенности</a:t>
                      </a:r>
                      <a:endParaRPr lang="ru-RU" sz="1050">
                        <a:effectLst/>
                        <a:latin typeface="Calibri"/>
                        <a:ea typeface="Calibri"/>
                        <a:cs typeface="Times New Roman"/>
                      </a:endParaRPr>
                    </a:p>
                  </a:txBody>
                  <a:tcPr marL="30684" marR="30684" marT="0" marB="0"/>
                </a:tc>
                <a:tc>
                  <a:txBody>
                    <a:bodyPr/>
                    <a:lstStyle/>
                    <a:p>
                      <a:pPr algn="just">
                        <a:lnSpc>
                          <a:spcPct val="150000"/>
                        </a:lnSpc>
                        <a:spcAft>
                          <a:spcPts val="0"/>
                        </a:spcAft>
                      </a:pPr>
                      <a:r>
                        <a:rPr lang="ru-RU" sz="1050">
                          <a:effectLst/>
                        </a:rPr>
                        <a:t>Область наиболее рационального использования</a:t>
                      </a:r>
                      <a:endParaRPr lang="ru-RU" sz="1050">
                        <a:effectLst/>
                        <a:latin typeface="Calibri"/>
                        <a:ea typeface="Calibri"/>
                        <a:cs typeface="Times New Roman"/>
                      </a:endParaRPr>
                    </a:p>
                  </a:txBody>
                  <a:tcPr marL="30684" marR="30684" marT="0" marB="0"/>
                </a:tc>
              </a:tr>
              <a:tr h="1451681">
                <a:tc>
                  <a:txBody>
                    <a:bodyPr/>
                    <a:lstStyle/>
                    <a:p>
                      <a:pPr algn="just">
                        <a:lnSpc>
                          <a:spcPct val="150000"/>
                        </a:lnSpc>
                        <a:spcAft>
                          <a:spcPts val="0"/>
                        </a:spcAft>
                      </a:pPr>
                      <a:r>
                        <a:rPr lang="ru-RU" sz="1050">
                          <a:effectLst/>
                        </a:rPr>
                        <a:t>Автобетоносмеситель</a:t>
                      </a:r>
                      <a:endParaRPr lang="ru-RU" sz="105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Возможность перевозки сухих и готовых бетонных смесей с побуждением в пути и порционной выгрузкой</a:t>
                      </a:r>
                      <a:endParaRPr lang="ru-RU" sz="1050" dirty="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Транспортирование бетонных смесей с выгрузкой в любое </a:t>
                      </a:r>
                      <a:r>
                        <a:rPr lang="ru-RU" sz="1050" dirty="0" err="1">
                          <a:effectLst/>
                        </a:rPr>
                        <a:t>бетоноприемное</a:t>
                      </a:r>
                      <a:r>
                        <a:rPr lang="ru-RU" sz="1050" dirty="0">
                          <a:effectLst/>
                        </a:rPr>
                        <a:t> оборудование, включая приемные бункера бетононасосов, или непосредственно в бетонируемую конструкцию</a:t>
                      </a:r>
                      <a:endParaRPr lang="ru-RU" sz="1050" dirty="0">
                        <a:effectLst/>
                        <a:latin typeface="Calibri"/>
                        <a:ea typeface="Calibri"/>
                        <a:cs typeface="Times New Roman"/>
                      </a:endParaRPr>
                    </a:p>
                  </a:txBody>
                  <a:tcPr marL="30684" marR="30684" marT="0" marB="0"/>
                </a:tc>
              </a:tr>
              <a:tr h="1270221">
                <a:tc>
                  <a:txBody>
                    <a:bodyPr/>
                    <a:lstStyle/>
                    <a:p>
                      <a:pPr algn="just">
                        <a:lnSpc>
                          <a:spcPct val="150000"/>
                        </a:lnSpc>
                        <a:spcAft>
                          <a:spcPts val="0"/>
                        </a:spcAft>
                      </a:pPr>
                      <a:r>
                        <a:rPr lang="ru-RU" sz="1050" dirty="0" err="1">
                          <a:effectLst/>
                        </a:rPr>
                        <a:t>Автобетоновоз</a:t>
                      </a:r>
                      <a:endParaRPr lang="ru-RU" sz="1050" dirty="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Невозможность порционной выгрузки бетонной смеси, незащищенность от атмосферных воздействий</a:t>
                      </a:r>
                      <a:endParaRPr lang="ru-RU" sz="1050" dirty="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Транспортирование бетонных смесей любой подвижности с выгрузкой в </a:t>
                      </a:r>
                      <a:r>
                        <a:rPr lang="ru-RU" sz="1050" dirty="0" err="1">
                          <a:effectLst/>
                        </a:rPr>
                        <a:t>бетоноперегружатели</a:t>
                      </a:r>
                      <a:r>
                        <a:rPr lang="ru-RU" sz="1050" dirty="0">
                          <a:effectLst/>
                        </a:rPr>
                        <a:t>, пакеты полноповоротных бадей или непосредственно в бетонируемую конструкцию</a:t>
                      </a:r>
                      <a:endParaRPr lang="ru-RU" sz="1050" dirty="0">
                        <a:effectLst/>
                        <a:latin typeface="Calibri"/>
                        <a:ea typeface="Calibri"/>
                        <a:cs typeface="Times New Roman"/>
                      </a:endParaRPr>
                    </a:p>
                  </a:txBody>
                  <a:tcPr marL="30684" marR="30684" marT="0" marB="0"/>
                </a:tc>
              </a:tr>
              <a:tr h="1451681">
                <a:tc>
                  <a:txBody>
                    <a:bodyPr/>
                    <a:lstStyle/>
                    <a:p>
                      <a:pPr algn="just">
                        <a:lnSpc>
                          <a:spcPct val="150000"/>
                        </a:lnSpc>
                        <a:spcAft>
                          <a:spcPts val="0"/>
                        </a:spcAft>
                      </a:pPr>
                      <a:r>
                        <a:rPr lang="ru-RU" sz="1050">
                          <a:effectLst/>
                        </a:rPr>
                        <a:t>Автомобиль-самосвал</a:t>
                      </a:r>
                      <a:endParaRPr lang="ru-RU" sz="105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Невозможность порционной вы­грузки бетонной смеси, потери от 2 до 3 % смеси при перевозке пластичных смесей в результате расслаивания и выплескивания, незащищенность от атмосферных воздействий</a:t>
                      </a:r>
                      <a:endParaRPr lang="ru-RU" sz="1050" dirty="0">
                        <a:effectLst/>
                        <a:latin typeface="Calibri"/>
                        <a:ea typeface="Calibri"/>
                        <a:cs typeface="Times New Roman"/>
                      </a:endParaRPr>
                    </a:p>
                  </a:txBody>
                  <a:tcPr marL="30684" marR="30684" marT="0" marB="0"/>
                </a:tc>
                <a:tc>
                  <a:txBody>
                    <a:bodyPr/>
                    <a:lstStyle/>
                    <a:p>
                      <a:pPr algn="ctr">
                        <a:lnSpc>
                          <a:spcPct val="150000"/>
                        </a:lnSpc>
                        <a:spcAft>
                          <a:spcPts val="0"/>
                        </a:spcAft>
                      </a:pPr>
                      <a:r>
                        <a:rPr lang="ru-RU" sz="1050" dirty="0">
                          <a:effectLst/>
                        </a:rPr>
                        <a:t>Транспортирование малоподвижных бетонных смесей на расстояние от 10 до 20 км в приемные бункера </a:t>
                      </a:r>
                      <a:r>
                        <a:rPr lang="ru-RU" sz="1050" dirty="0" err="1">
                          <a:effectLst/>
                        </a:rPr>
                        <a:t>бетоноперегружателей</a:t>
                      </a:r>
                      <a:r>
                        <a:rPr lang="ru-RU" sz="1050" dirty="0">
                          <a:effectLst/>
                        </a:rPr>
                        <a:t>, пакеты полноповоротных бадей или непосредственно в бетонируемую конструкцию</a:t>
                      </a:r>
                      <a:endParaRPr lang="ru-RU" sz="1050" dirty="0">
                        <a:effectLst/>
                        <a:latin typeface="Calibri"/>
                        <a:ea typeface="Calibri"/>
                        <a:cs typeface="Times New Roman"/>
                      </a:endParaRPr>
                    </a:p>
                  </a:txBody>
                  <a:tcPr marL="30684" marR="30684" marT="0" marB="0"/>
                </a:tc>
              </a:tr>
            </a:tbl>
          </a:graphicData>
        </a:graphic>
      </p:graphicFrame>
    </p:spTree>
    <p:extLst>
      <p:ext uri="{BB962C8B-B14F-4D97-AF65-F5344CB8AC3E}">
        <p14:creationId xmlns:p14="http://schemas.microsoft.com/office/powerpoint/2010/main" val="2878567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Подача бетонной </a:t>
            </a:r>
            <a:r>
              <a:rPr lang="ru-RU" b="1" dirty="0"/>
              <a:t>смеси</a:t>
            </a:r>
            <a:endParaRPr lang="ru-RU" dirty="0"/>
          </a:p>
        </p:txBody>
      </p:sp>
      <p:sp>
        <p:nvSpPr>
          <p:cNvPr id="4" name="Прямоугольник 3"/>
          <p:cNvSpPr/>
          <p:nvPr/>
        </p:nvSpPr>
        <p:spPr>
          <a:xfrm>
            <a:off x="395536" y="5810081"/>
            <a:ext cx="8496944" cy="954107"/>
          </a:xfrm>
          <a:prstGeom prst="rect">
            <a:avLst/>
          </a:prstGeom>
        </p:spPr>
        <p:txBody>
          <a:bodyPr wrap="square">
            <a:spAutoFit/>
          </a:bodyPr>
          <a:lstStyle/>
          <a:p>
            <a:r>
              <a:rPr lang="ru-RU" sz="1400" dirty="0"/>
              <a:t>Способы укладки бетонной смеси</a:t>
            </a:r>
          </a:p>
          <a:p>
            <a:r>
              <a:rPr lang="ru-RU" sz="1400" dirty="0"/>
              <a:t>1 – автосамосвал, 2 – </a:t>
            </a:r>
            <a:r>
              <a:rPr lang="ru-RU" sz="1400" dirty="0" err="1"/>
              <a:t>автобетоновоз</a:t>
            </a:r>
            <a:r>
              <a:rPr lang="ru-RU" sz="1400" dirty="0"/>
              <a:t>, 3 – </a:t>
            </a:r>
            <a:r>
              <a:rPr lang="ru-RU" sz="1400" dirty="0" err="1"/>
              <a:t>автобетоносмеситель</a:t>
            </a:r>
            <a:r>
              <a:rPr lang="ru-RU" sz="1400" dirty="0"/>
              <a:t>, 4 – вибратор, 5 – упорный брус, 6 – опалубка, 7 – лоток, 8 – воронка, 9 – труба, 10 – стойка, 11 - виброжелоб (или лоток), 12 – </a:t>
            </a:r>
            <a:r>
              <a:rPr lang="ru-RU" sz="1400" dirty="0" err="1"/>
              <a:t>вибропитатель</a:t>
            </a:r>
            <a:r>
              <a:rPr lang="ru-RU" sz="1400" dirty="0"/>
              <a:t>, 13 – краны, 14 – звеньевой хобот, 16 – самоходные бетоноукладчики</a:t>
            </a:r>
          </a:p>
        </p:txBody>
      </p:sp>
      <p:pic>
        <p:nvPicPr>
          <p:cNvPr id="6" name="Рисунок 5" descr="http://ok-t.ru/studopediaru/baza3/43582657681.files/image187.jpg"/>
          <p:cNvPicPr/>
          <p:nvPr/>
        </p:nvPicPr>
        <p:blipFill>
          <a:blip r:embed="rId2">
            <a:extLst>
              <a:ext uri="{28A0092B-C50C-407E-A947-70E740481C1C}">
                <a14:useLocalDpi xmlns:a14="http://schemas.microsoft.com/office/drawing/2010/main" val="0"/>
              </a:ext>
            </a:extLst>
          </a:blip>
          <a:srcRect/>
          <a:stretch>
            <a:fillRect/>
          </a:stretch>
        </p:blipFill>
        <p:spPr bwMode="auto">
          <a:xfrm>
            <a:off x="179512" y="908720"/>
            <a:ext cx="6229216" cy="4910737"/>
          </a:xfrm>
          <a:prstGeom prst="rect">
            <a:avLst/>
          </a:prstGeom>
          <a:noFill/>
          <a:ln>
            <a:noFill/>
          </a:ln>
        </p:spPr>
      </p:pic>
      <p:sp>
        <p:nvSpPr>
          <p:cNvPr id="5" name="Прямоугольник 4"/>
          <p:cNvSpPr/>
          <p:nvPr/>
        </p:nvSpPr>
        <p:spPr>
          <a:xfrm>
            <a:off x="6408728" y="1346925"/>
            <a:ext cx="2627768" cy="4278094"/>
          </a:xfrm>
          <a:prstGeom prst="rect">
            <a:avLst/>
          </a:prstGeom>
        </p:spPr>
        <p:txBody>
          <a:bodyPr wrap="square">
            <a:spAutoFit/>
          </a:bodyPr>
          <a:lstStyle/>
          <a:p>
            <a:r>
              <a:rPr lang="ru-RU" sz="1600" b="1" dirty="0" smtClean="0"/>
              <a:t>а) … в) подача бетонной смеси непосредственно </a:t>
            </a:r>
            <a:r>
              <a:rPr lang="ru-RU" sz="1600" b="1" dirty="0"/>
              <a:t>в конструкцию </a:t>
            </a:r>
            <a:endParaRPr lang="ru-RU" sz="1600" b="1" dirty="0" smtClean="0"/>
          </a:p>
          <a:p>
            <a:endParaRPr lang="ru-RU" sz="1600" b="1" dirty="0" smtClean="0"/>
          </a:p>
          <a:p>
            <a:r>
              <a:rPr lang="ru-RU" sz="1600" b="1" dirty="0" smtClean="0"/>
              <a:t> г) с </a:t>
            </a:r>
            <a:r>
              <a:rPr lang="ru-RU" sz="1600" b="1" dirty="0"/>
              <a:t>помощью </a:t>
            </a:r>
            <a:r>
              <a:rPr lang="ru-RU" sz="1600" b="1" dirty="0" err="1"/>
              <a:t>вибропитателя</a:t>
            </a:r>
            <a:r>
              <a:rPr lang="ru-RU" sz="1600" b="1" dirty="0"/>
              <a:t> и виброжелобов </a:t>
            </a:r>
            <a:endParaRPr lang="ru-RU" sz="1600" b="1" dirty="0" smtClean="0"/>
          </a:p>
          <a:p>
            <a:endParaRPr lang="ru-RU" sz="1600" b="1" dirty="0" smtClean="0"/>
          </a:p>
          <a:p>
            <a:r>
              <a:rPr lang="ru-RU" sz="1600" b="1" dirty="0" smtClean="0"/>
              <a:t>д, е) кранами </a:t>
            </a:r>
            <a:r>
              <a:rPr lang="ru-RU" sz="1600" b="1" dirty="0"/>
              <a:t>в бадьях </a:t>
            </a:r>
            <a:endParaRPr lang="ru-RU" sz="1600" b="1" dirty="0" smtClean="0"/>
          </a:p>
          <a:p>
            <a:r>
              <a:rPr lang="ru-RU" sz="1600" b="1" dirty="0" smtClean="0"/>
              <a:t>(</a:t>
            </a:r>
            <a:r>
              <a:rPr lang="ru-RU" sz="1600" b="1" dirty="0"/>
              <a:t>рис. 5.5, </a:t>
            </a:r>
            <a:r>
              <a:rPr lang="ru-RU" sz="1600" b="1" dirty="0" smtClean="0"/>
              <a:t>д, е) </a:t>
            </a:r>
            <a:r>
              <a:rPr lang="ru-RU" sz="1600" b="1" dirty="0"/>
              <a:t>и подъемниками. </a:t>
            </a:r>
            <a:endParaRPr lang="ru-RU" sz="1600" b="1" dirty="0" smtClean="0"/>
          </a:p>
          <a:p>
            <a:endParaRPr lang="ru-RU" sz="1600" b="1" dirty="0" smtClean="0"/>
          </a:p>
          <a:p>
            <a:r>
              <a:rPr lang="ru-RU" sz="1600" b="1" dirty="0" smtClean="0"/>
              <a:t>ж), з) с </a:t>
            </a:r>
            <a:r>
              <a:rPr lang="ru-RU" sz="1600" b="1" dirty="0"/>
              <a:t>помощью са­моходных ленточных бетоноукладчиков со стрелой постоянной длины </a:t>
            </a:r>
            <a:r>
              <a:rPr lang="ru-RU" sz="1600" b="1" dirty="0" smtClean="0"/>
              <a:t>(ж</a:t>
            </a:r>
            <a:r>
              <a:rPr lang="ru-RU" sz="1600" b="1" dirty="0"/>
              <a:t>) и телескопической </a:t>
            </a:r>
            <a:r>
              <a:rPr lang="ru-RU" sz="1600" b="1" dirty="0" smtClean="0"/>
              <a:t>(з)</a:t>
            </a:r>
            <a:endParaRPr lang="ru-RU" sz="1600" b="1" dirty="0"/>
          </a:p>
        </p:txBody>
      </p:sp>
    </p:spTree>
    <p:extLst>
      <p:ext uri="{BB962C8B-B14F-4D97-AF65-F5344CB8AC3E}">
        <p14:creationId xmlns:p14="http://schemas.microsoft.com/office/powerpoint/2010/main" val="28566464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400" dirty="0"/>
              <a:t>Укладка бетонной смеси бетононасосами</a:t>
            </a:r>
          </a:p>
        </p:txBody>
      </p:sp>
      <p:sp>
        <p:nvSpPr>
          <p:cNvPr id="3" name="Объект 2"/>
          <p:cNvSpPr>
            <a:spLocks noGrp="1"/>
          </p:cNvSpPr>
          <p:nvPr>
            <p:ph idx="1"/>
          </p:nvPr>
        </p:nvSpPr>
        <p:spPr>
          <a:xfrm>
            <a:off x="323528" y="5393767"/>
            <a:ext cx="8712968" cy="1419609"/>
          </a:xfrm>
        </p:spPr>
        <p:txBody>
          <a:bodyPr>
            <a:normAutofit fontScale="92500" lnSpcReduction="20000"/>
          </a:bodyPr>
          <a:lstStyle/>
          <a:p>
            <a:r>
              <a:rPr lang="ru-RU" dirty="0"/>
              <a:t>а - подача бетонной смеси автобетононасосом с распределительной стрелой; </a:t>
            </a:r>
            <a:r>
              <a:rPr lang="ru-RU" dirty="0" err="1"/>
              <a:t>б,в,г</a:t>
            </a:r>
            <a:r>
              <a:rPr lang="ru-RU" dirty="0"/>
              <a:t> - варианты комплексов с использованием прицепного мобильного бетононасоса</a:t>
            </a:r>
          </a:p>
          <a:p>
            <a:r>
              <a:rPr lang="ru-RU" dirty="0"/>
              <a:t>1 - бетонируемая конструкция; 2 - автобетононасос; 3 - </a:t>
            </a:r>
            <a:r>
              <a:rPr lang="ru-RU" dirty="0" err="1"/>
              <a:t>автобетоносмеситель</a:t>
            </a:r>
            <a:r>
              <a:rPr lang="ru-RU" dirty="0"/>
              <a:t>; 4 - прицепной мобильный бетононасос; 5 - </a:t>
            </a:r>
            <a:r>
              <a:rPr lang="ru-RU" dirty="0" err="1"/>
              <a:t>бетоноперегружатель</a:t>
            </a:r>
            <a:r>
              <a:rPr lang="ru-RU" dirty="0"/>
              <a:t>-смеситель; 6 - бетоновоз (автомобиль-самосвал); 7 - автономная распределительная стрела; 8 - мобильная </a:t>
            </a:r>
            <a:r>
              <a:rPr lang="ru-RU" dirty="0" err="1"/>
              <a:t>бетоноприготовительная</a:t>
            </a:r>
            <a:r>
              <a:rPr lang="ru-RU" dirty="0"/>
              <a:t> установка</a:t>
            </a:r>
          </a:p>
          <a:p>
            <a:endParaRPr lang="ru-RU" dirty="0"/>
          </a:p>
        </p:txBody>
      </p:sp>
      <p:pic>
        <p:nvPicPr>
          <p:cNvPr id="4" name="Рисунок 3" descr="http://ok-t.ru/studopediaru/baza3/43582657681.files/image189.jpg"/>
          <p:cNvPicPr/>
          <p:nvPr/>
        </p:nvPicPr>
        <p:blipFill>
          <a:blip r:embed="rId2">
            <a:extLst>
              <a:ext uri="{28A0092B-C50C-407E-A947-70E740481C1C}">
                <a14:useLocalDpi xmlns:a14="http://schemas.microsoft.com/office/drawing/2010/main" val="0"/>
              </a:ext>
            </a:extLst>
          </a:blip>
          <a:srcRect/>
          <a:stretch>
            <a:fillRect/>
          </a:stretch>
        </p:blipFill>
        <p:spPr bwMode="auto">
          <a:xfrm>
            <a:off x="1331640" y="880407"/>
            <a:ext cx="6480720" cy="4420801"/>
          </a:xfrm>
          <a:prstGeom prst="rect">
            <a:avLst/>
          </a:prstGeom>
          <a:noFill/>
          <a:ln>
            <a:noFill/>
          </a:ln>
        </p:spPr>
      </p:pic>
    </p:spTree>
    <p:extLst>
      <p:ext uri="{BB962C8B-B14F-4D97-AF65-F5344CB8AC3E}">
        <p14:creationId xmlns:p14="http://schemas.microsoft.com/office/powerpoint/2010/main" val="15157077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784976" cy="548640"/>
          </a:xfrm>
        </p:spPr>
        <p:txBody>
          <a:bodyPr/>
          <a:lstStyle/>
          <a:p>
            <a:pPr algn="ctr"/>
            <a:r>
              <a:rPr lang="ru-RU" sz="2400" dirty="0"/>
              <a:t>Укладка бетонной смеси </a:t>
            </a:r>
            <a:r>
              <a:rPr lang="ru-RU" sz="2400" dirty="0" err="1"/>
              <a:t>пневмонагнетателями</a:t>
            </a:r>
            <a:endParaRPr lang="ru-RU" sz="2400" dirty="0"/>
          </a:p>
        </p:txBody>
      </p:sp>
      <p:sp>
        <p:nvSpPr>
          <p:cNvPr id="3" name="Объект 2"/>
          <p:cNvSpPr>
            <a:spLocks noGrp="1"/>
          </p:cNvSpPr>
          <p:nvPr>
            <p:ph idx="1"/>
          </p:nvPr>
        </p:nvSpPr>
        <p:spPr>
          <a:xfrm>
            <a:off x="179512" y="5373216"/>
            <a:ext cx="8712968" cy="1224136"/>
          </a:xfrm>
        </p:spPr>
        <p:txBody>
          <a:bodyPr>
            <a:normAutofit/>
          </a:bodyPr>
          <a:lstStyle/>
          <a:p>
            <a:pPr algn="ctr"/>
            <a:r>
              <a:rPr lang="ru-RU" dirty="0"/>
              <a:t>1 – компрессор, 2 – ресивер, 3 – </a:t>
            </a:r>
            <a:r>
              <a:rPr lang="ru-RU" dirty="0" err="1"/>
              <a:t>вибропитатель</a:t>
            </a:r>
            <a:r>
              <a:rPr lang="ru-RU" dirty="0"/>
              <a:t>, 4 – </a:t>
            </a:r>
            <a:r>
              <a:rPr lang="ru-RU" dirty="0" err="1"/>
              <a:t>автобетоновоз</a:t>
            </a:r>
            <a:r>
              <a:rPr lang="ru-RU" dirty="0"/>
              <a:t>, 5 – гаситель, 6 – хобот, 7 – опалубка, 8 – </a:t>
            </a:r>
            <a:r>
              <a:rPr lang="ru-RU" dirty="0" err="1"/>
              <a:t>бетоновод</a:t>
            </a:r>
            <a:r>
              <a:rPr lang="ru-RU" dirty="0"/>
              <a:t>, 9 – </a:t>
            </a:r>
            <a:r>
              <a:rPr lang="ru-RU" dirty="0" err="1"/>
              <a:t>пневмонагнетатель</a:t>
            </a:r>
            <a:r>
              <a:rPr lang="ru-RU" dirty="0"/>
              <a:t>, 10 – цементовоз, 11 – насос для подачи воды, 12 – трактор, 13 – устройство для ведения сопла, 14 – бетон-шприц-агрегат, 15 – дозатор, 16 – бункер, 17 – </a:t>
            </a:r>
            <a:r>
              <a:rPr lang="ru-RU" dirty="0" err="1"/>
              <a:t>виброгрохот</a:t>
            </a:r>
            <a:r>
              <a:rPr lang="ru-RU" dirty="0"/>
              <a:t>, 18 – экскаватор-бульдозер</a:t>
            </a:r>
          </a:p>
          <a:p>
            <a:pPr algn="ctr"/>
            <a:endParaRPr lang="ru-RU" dirty="0"/>
          </a:p>
        </p:txBody>
      </p:sp>
      <p:pic>
        <p:nvPicPr>
          <p:cNvPr id="4" name="Рисунок 3" descr="http://ok-t.ru/studopediaru/baza3/43582657681.files/image191.jpg"/>
          <p:cNvPicPr/>
          <p:nvPr/>
        </p:nvPicPr>
        <p:blipFill>
          <a:blip r:embed="rId2">
            <a:extLst>
              <a:ext uri="{28A0092B-C50C-407E-A947-70E740481C1C}">
                <a14:useLocalDpi xmlns:a14="http://schemas.microsoft.com/office/drawing/2010/main" val="0"/>
              </a:ext>
            </a:extLst>
          </a:blip>
          <a:srcRect/>
          <a:stretch>
            <a:fillRect/>
          </a:stretch>
        </p:blipFill>
        <p:spPr bwMode="auto">
          <a:xfrm>
            <a:off x="1475656" y="692696"/>
            <a:ext cx="6408712" cy="4680520"/>
          </a:xfrm>
          <a:prstGeom prst="rect">
            <a:avLst/>
          </a:prstGeom>
          <a:noFill/>
          <a:ln>
            <a:noFill/>
          </a:ln>
        </p:spPr>
      </p:pic>
    </p:spTree>
    <p:extLst>
      <p:ext uri="{BB962C8B-B14F-4D97-AF65-F5344CB8AC3E}">
        <p14:creationId xmlns:p14="http://schemas.microsoft.com/office/powerpoint/2010/main" val="8833576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420888"/>
            <a:ext cx="7520940" cy="548640"/>
          </a:xfrm>
        </p:spPr>
        <p:txBody>
          <a:bodyPr/>
          <a:lstStyle/>
          <a:p>
            <a:r>
              <a:rPr lang="ru-RU" sz="4800" dirty="0" smtClean="0"/>
              <a:t>Уплотнение бетонной смеси</a:t>
            </a:r>
            <a:endParaRPr lang="ru-RU" sz="4800" dirty="0"/>
          </a:p>
        </p:txBody>
      </p:sp>
    </p:spTree>
    <p:extLst>
      <p:ext uri="{BB962C8B-B14F-4D97-AF65-F5344CB8AC3E}">
        <p14:creationId xmlns:p14="http://schemas.microsoft.com/office/powerpoint/2010/main" val="426337153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6052" y="404664"/>
            <a:ext cx="8352928" cy="2031325"/>
          </a:xfrm>
          <a:prstGeom prst="rect">
            <a:avLst/>
          </a:prstGeom>
        </p:spPr>
        <p:txBody>
          <a:bodyPr wrap="square">
            <a:spAutoFit/>
          </a:bodyPr>
          <a:lstStyle/>
          <a:p>
            <a:pPr algn="ctr" fontAlgn="base"/>
            <a:r>
              <a:rPr lang="ru-RU" b="1" dirty="0"/>
              <a:t>Способы уплотнения: </a:t>
            </a:r>
            <a:endParaRPr lang="ru-RU" b="1" dirty="0" smtClean="0"/>
          </a:p>
          <a:p>
            <a:pPr marL="285750" indent="-285750" fontAlgn="base">
              <a:buFont typeface="Wingdings" panose="05000000000000000000" pitchFamily="2" charset="2"/>
              <a:buChar char="Ø"/>
            </a:pPr>
            <a:r>
              <a:rPr lang="ru-RU" dirty="0" smtClean="0"/>
              <a:t>Для </a:t>
            </a:r>
            <a:r>
              <a:rPr lang="ru-RU" dirty="0"/>
              <a:t>жестких смесей применяют энергичное и силовое прессование. Это интенсивная вибрация с </a:t>
            </a:r>
            <a:r>
              <a:rPr lang="ru-RU" dirty="0" err="1"/>
              <a:t>пригрузом</a:t>
            </a:r>
            <a:r>
              <a:rPr lang="ru-RU" dirty="0"/>
              <a:t>, прокат, </a:t>
            </a:r>
            <a:r>
              <a:rPr lang="ru-RU" dirty="0" err="1"/>
              <a:t>трамбование</a:t>
            </a:r>
            <a:r>
              <a:rPr lang="ru-RU" dirty="0"/>
              <a:t>. </a:t>
            </a:r>
            <a:endParaRPr lang="ru-RU" dirty="0" smtClean="0"/>
          </a:p>
          <a:p>
            <a:pPr marL="285750" indent="-285750" fontAlgn="base">
              <a:buFont typeface="Wingdings" panose="05000000000000000000" pitchFamily="2" charset="2"/>
              <a:buChar char="Ø"/>
            </a:pPr>
            <a:r>
              <a:rPr lang="ru-RU" dirty="0" smtClean="0"/>
              <a:t>Текучие </a:t>
            </a:r>
            <a:r>
              <a:rPr lang="ru-RU" dirty="0"/>
              <a:t>хорошо уплотняются вибратором. Прессование и </a:t>
            </a:r>
            <a:r>
              <a:rPr lang="ru-RU" dirty="0" err="1"/>
              <a:t>трамбование</a:t>
            </a:r>
            <a:r>
              <a:rPr lang="ru-RU" dirty="0"/>
              <a:t> к ним неприменимы, так как приводят к разбрызгиванию. </a:t>
            </a:r>
            <a:endParaRPr lang="ru-RU" dirty="0" smtClean="0"/>
          </a:p>
          <a:p>
            <a:pPr marL="285750" indent="-285750" fontAlgn="base">
              <a:buFont typeface="Wingdings" panose="05000000000000000000" pitchFamily="2" charset="2"/>
              <a:buChar char="Ø"/>
            </a:pPr>
            <a:r>
              <a:rPr lang="ru-RU" dirty="0" smtClean="0"/>
              <a:t>Литые </a:t>
            </a:r>
            <a:r>
              <a:rPr lang="ru-RU" dirty="0"/>
              <a:t>растекаются под собственным весом. Для них достаточно кратковременного </a:t>
            </a:r>
            <a:r>
              <a:rPr lang="ru-RU" dirty="0" err="1"/>
              <a:t>виброуплотнения</a:t>
            </a:r>
            <a:r>
              <a:rPr lang="ru-RU" dirty="0" smtClean="0"/>
              <a:t>.</a:t>
            </a:r>
            <a:endParaRPr lang="ru-RU" dirty="0"/>
          </a:p>
        </p:txBody>
      </p:sp>
      <p:sp>
        <p:nvSpPr>
          <p:cNvPr id="5" name="Прямоугольник 4"/>
          <p:cNvSpPr/>
          <p:nvPr/>
        </p:nvSpPr>
        <p:spPr>
          <a:xfrm>
            <a:off x="179512" y="2708920"/>
            <a:ext cx="4032448" cy="3970318"/>
          </a:xfrm>
          <a:prstGeom prst="rect">
            <a:avLst/>
          </a:prstGeom>
        </p:spPr>
        <p:txBody>
          <a:bodyPr wrap="square">
            <a:spAutoFit/>
          </a:bodyPr>
          <a:lstStyle/>
          <a:p>
            <a:pPr fontAlgn="base"/>
            <a:r>
              <a:rPr lang="ru-RU" dirty="0"/>
              <a:t>1. Самый простой вариант – </a:t>
            </a:r>
            <a:r>
              <a:rPr lang="ru-RU" b="1" dirty="0" err="1"/>
              <a:t>штыкование</a:t>
            </a:r>
            <a:r>
              <a:rPr lang="ru-RU" dirty="0"/>
              <a:t>. Заключается в проталкивании наполнителя сквозь арматурные прутья и высвобождении воздуха при помощи тяжелого металлического штыка с закругленным концом. Стержнем прокалывают бетон и раскачивают из стороны в сторону, затем медленно вынимают. Таким образом нужно обработать каждые 10 см2. Схема движения: от краев к середине. Подходит для жестких и пластичных составов</a:t>
            </a:r>
            <a:r>
              <a:rPr lang="ru-RU" dirty="0" smtClean="0"/>
              <a:t>. </a:t>
            </a:r>
            <a:endParaRPr lang="ru-RU" dirty="0"/>
          </a:p>
        </p:txBody>
      </p:sp>
      <p:pic>
        <p:nvPicPr>
          <p:cNvPr id="6146" name="Picture 2" descr="ÐÐ½ÑÑÑÑÐ¼ÐµÐ½ÑÑ Ð´Ð»Ñ ÑÑÑÐ½Ð¾Ð¹ ÑÑÐ°Ð¼Ð±Ð¾Ð²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2924944"/>
            <a:ext cx="4825896" cy="3157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735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476672"/>
            <a:ext cx="8245751" cy="2031325"/>
          </a:xfrm>
          <a:prstGeom prst="rect">
            <a:avLst/>
          </a:prstGeom>
        </p:spPr>
        <p:txBody>
          <a:bodyPr wrap="square">
            <a:spAutoFit/>
          </a:bodyPr>
          <a:lstStyle/>
          <a:p>
            <a:pPr fontAlgn="base"/>
            <a:r>
              <a:rPr lang="ru-RU" dirty="0"/>
              <a:t>2. </a:t>
            </a:r>
            <a:r>
              <a:rPr lang="ru-RU" b="1" dirty="0" err="1"/>
              <a:t>Трамбование</a:t>
            </a:r>
            <a:r>
              <a:rPr lang="ru-RU" b="1" dirty="0"/>
              <a:t> </a:t>
            </a:r>
            <a:r>
              <a:rPr lang="ru-RU" dirty="0"/>
              <a:t>– экономичный и быстрый. Это поверхностное воздействие на жесткий </a:t>
            </a:r>
            <a:r>
              <a:rPr lang="ru-RU" dirty="0" err="1"/>
              <a:t>нетекучий</a:t>
            </a:r>
            <a:r>
              <a:rPr lang="ru-RU" dirty="0"/>
              <a:t> раствор. Его основная задача – уплотнить механически, удалить крупные полости и обеспечить более плотное прилегание к краю опалубки. Выполняется при помощи небольшой металлической площадки на черенке частыми и несильными ударами по всей плоскости. Метод не обеспечивает удаления влаги и мелких пузырьков воздуха. Применим только для заливки систем, не несущих большой нагрузки</a:t>
            </a:r>
            <a:r>
              <a:rPr lang="ru-RU" dirty="0" smtClean="0"/>
              <a:t>. </a:t>
            </a:r>
            <a:endParaRPr lang="ru-RU" dirty="0"/>
          </a:p>
        </p:txBody>
      </p:sp>
      <p:sp>
        <p:nvSpPr>
          <p:cNvPr id="5" name="Прямоугольник 4"/>
          <p:cNvSpPr/>
          <p:nvPr/>
        </p:nvSpPr>
        <p:spPr>
          <a:xfrm>
            <a:off x="539551" y="2780928"/>
            <a:ext cx="8245751" cy="3970318"/>
          </a:xfrm>
          <a:prstGeom prst="rect">
            <a:avLst/>
          </a:prstGeom>
        </p:spPr>
        <p:txBody>
          <a:bodyPr wrap="square">
            <a:spAutoFit/>
          </a:bodyPr>
          <a:lstStyle/>
          <a:p>
            <a:pPr fontAlgn="base"/>
            <a:r>
              <a:rPr lang="ru-RU" dirty="0"/>
              <a:t>3. Универсальный способ – </a:t>
            </a:r>
            <a:r>
              <a:rPr lang="ru-RU" b="1" dirty="0" err="1"/>
              <a:t>виброуплотнение</a:t>
            </a:r>
            <a:r>
              <a:rPr lang="ru-RU" dirty="0"/>
              <a:t>. Вибраторы различной конструкции используются для любых видов. Технология заключается в передаче частицам колебательных движений, в результате которых связь между компонентами ослабевает и состав становится более текучим. Под действием частых толчков частицы занимают компактное положение и уплотняются. Воздух и свободная влага при этом высвобождаются на поверхность. </a:t>
            </a:r>
            <a:endParaRPr lang="ru-RU" dirty="0" smtClean="0"/>
          </a:p>
          <a:p>
            <a:pPr fontAlgn="base"/>
            <a:r>
              <a:rPr lang="ru-RU" dirty="0" smtClean="0"/>
              <a:t>Для </a:t>
            </a:r>
            <a:r>
              <a:rPr lang="ru-RU" dirty="0" err="1"/>
              <a:t>виброуплотнения</a:t>
            </a:r>
            <a:r>
              <a:rPr lang="ru-RU" dirty="0"/>
              <a:t> применяют различные переносные инструменты и стационарные установки: </a:t>
            </a:r>
            <a:endParaRPr lang="ru-RU" dirty="0" smtClean="0"/>
          </a:p>
          <a:p>
            <a:pPr marL="285750" indent="-285750" fontAlgn="base">
              <a:buFont typeface="Wingdings" panose="05000000000000000000" pitchFamily="2" charset="2"/>
              <a:buChar char="v"/>
            </a:pPr>
            <a:r>
              <a:rPr lang="ru-RU" dirty="0" smtClean="0"/>
              <a:t>Поверхностные </a:t>
            </a:r>
            <a:r>
              <a:rPr lang="ru-RU" dirty="0"/>
              <a:t>вибраторы – </a:t>
            </a:r>
            <a:r>
              <a:rPr lang="ru-RU" dirty="0" err="1"/>
              <a:t>виброрейки</a:t>
            </a:r>
            <a:r>
              <a:rPr lang="ru-RU" dirty="0"/>
              <a:t>, </a:t>
            </a:r>
            <a:r>
              <a:rPr lang="ru-RU" dirty="0" err="1"/>
              <a:t>вибробрусы</a:t>
            </a:r>
            <a:r>
              <a:rPr lang="ru-RU" dirty="0"/>
              <a:t>. Для тонких изделий (не более 20 см): плит перекрытий, пола. </a:t>
            </a:r>
            <a:endParaRPr lang="ru-RU" dirty="0" smtClean="0"/>
          </a:p>
          <a:p>
            <a:pPr marL="285750" indent="-285750" fontAlgn="base">
              <a:buFont typeface="Wingdings" panose="05000000000000000000" pitchFamily="2" charset="2"/>
              <a:buChar char="v"/>
            </a:pPr>
            <a:r>
              <a:rPr lang="ru-RU" dirty="0" err="1" smtClean="0"/>
              <a:t>Виброплощадки</a:t>
            </a:r>
            <a:r>
              <a:rPr lang="ru-RU" dirty="0" smtClean="0"/>
              <a:t> </a:t>
            </a:r>
            <a:r>
              <a:rPr lang="ru-RU" dirty="0"/>
              <a:t>(</a:t>
            </a:r>
            <a:r>
              <a:rPr lang="ru-RU" dirty="0" err="1"/>
              <a:t>вибростолы</a:t>
            </a:r>
            <a:r>
              <a:rPr lang="ru-RU" dirty="0"/>
              <a:t>) используются на производстве. </a:t>
            </a:r>
            <a:endParaRPr lang="ru-RU" dirty="0" smtClean="0"/>
          </a:p>
          <a:p>
            <a:pPr marL="285750" indent="-285750" fontAlgn="base">
              <a:buFont typeface="Wingdings" panose="05000000000000000000" pitchFamily="2" charset="2"/>
              <a:buChar char="v"/>
            </a:pPr>
            <a:r>
              <a:rPr lang="ru-RU" dirty="0" smtClean="0"/>
              <a:t>Глубинные </a:t>
            </a:r>
            <a:r>
              <a:rPr lang="ru-RU" dirty="0"/>
              <a:t>– устройства с </a:t>
            </a:r>
            <a:r>
              <a:rPr lang="ru-RU" dirty="0" err="1"/>
              <a:t>вибробулавой</a:t>
            </a:r>
            <a:r>
              <a:rPr lang="ru-RU" dirty="0"/>
              <a:t> или </a:t>
            </a:r>
            <a:r>
              <a:rPr lang="ru-RU" dirty="0" err="1"/>
              <a:t>виброштыком</a:t>
            </a:r>
            <a:r>
              <a:rPr lang="ru-RU" dirty="0"/>
              <a:t>. Для уплотнения массивных конструкций путем погружения в раствор. Наружные – приборы, которые крепятся к опалубке снаружи</a:t>
            </a:r>
            <a:r>
              <a:rPr lang="ru-RU" dirty="0" smtClean="0"/>
              <a:t>. </a:t>
            </a:r>
            <a:endParaRPr lang="ru-RU" dirty="0"/>
          </a:p>
        </p:txBody>
      </p:sp>
    </p:spTree>
    <p:extLst>
      <p:ext uri="{BB962C8B-B14F-4D97-AF65-F5344CB8AC3E}">
        <p14:creationId xmlns:p14="http://schemas.microsoft.com/office/powerpoint/2010/main" val="14190334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5490" y="620688"/>
            <a:ext cx="7520940" cy="548640"/>
          </a:xfrm>
        </p:spPr>
        <p:txBody>
          <a:bodyPr/>
          <a:lstStyle/>
          <a:p>
            <a:r>
              <a:rPr lang="ru-RU" dirty="0" err="1" smtClean="0"/>
              <a:t>виброрейки</a:t>
            </a:r>
            <a:endParaRPr lang="ru-RU" dirty="0"/>
          </a:p>
        </p:txBody>
      </p:sp>
      <p:pic>
        <p:nvPicPr>
          <p:cNvPr id="7170" name="Picture 2" descr="http://ksportal.ru/uploads/posts/2012-04/1335785436_vibroreikie-benzinovy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0" y="3501008"/>
            <a:ext cx="4762500" cy="289560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ÐÐ°ÑÑÐ¸Ð½ÐºÐ¸ Ð¿Ð¾ Ð·Ð°Ð¿ÑÐ¾ÑÑ Ð²Ð¸Ð±ÑÐ¾ÑÐµÐ¹ÐºÐ¸  ÑÐ¿Ð»Ð¾ÑÐ½ÐµÐ½Ð¸Ñ Ð±ÐµÑÐ¾Ð½Ð½Ð¾Ð¹ ÑÐ¼Ðµ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239" y="3861048"/>
            <a:ext cx="4146159" cy="274031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ÐÐ°ÑÑÐ¸Ð½ÐºÐ¸ Ð¿Ð¾ Ð·Ð°Ð¿ÑÐ¾ÑÑ Ð²Ð¸Ð±ÑÐ¾ÑÐµÐ¹ÐºÐ¸  ÑÐ¿Ð»Ð¾ÑÐ½ÐµÐ½Ð¸Ñ Ð±ÐµÑÐ¾Ð½Ð½Ð¾Ð¹ ÑÐ¼ÐµÑ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8919" y="332656"/>
            <a:ext cx="4107662" cy="277187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ÐÐ°ÑÑÐ¸Ð½ÐºÐ¸ Ð¿Ð¾ Ð·Ð°Ð¿ÑÐ¾ÑÑ Ð²Ð¸Ð±ÑÐ¾Ð±ÑÑÑ  ÑÐ¿Ð»Ð¾ÑÐ½ÐµÐ½Ð¸Ñ Ð±ÐµÑÐ¾Ð½Ð½Ð¾Ð¹ ÑÐ¼ÐµÑ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535332"/>
            <a:ext cx="4144839" cy="2325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18461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098" name="Picture 2" descr="ÐÐ¸Ð±ÑÐ°ÑÐ¾ÑÑ Ð´Ð»Ñ ÑÐ¿Ð»Ð¾ÑÐ½ÐµÐ½Ð¸Ñ Ð±ÐµÑÐ¾Ð½Ð½Ð¾Ð¹ ÑÐ¼Ðµ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55921"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9762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122" name="Picture 2" descr="ÐÑÐ°Ð²Ð¸Ð»Ð° ÑÐ¿Ð»Ð¾ÑÐ½ÐµÐ½Ð¸Ñ"/>
          <p:cNvPicPr>
            <a:picLocks noChangeAspect="1" noChangeArrowheads="1"/>
          </p:cNvPicPr>
          <p:nvPr/>
        </p:nvPicPr>
        <p:blipFill rotWithShape="1">
          <a:blip r:embed="rId2">
            <a:extLst>
              <a:ext uri="{28A0092B-C50C-407E-A947-70E740481C1C}">
                <a14:useLocalDpi xmlns:a14="http://schemas.microsoft.com/office/drawing/2010/main" val="0"/>
              </a:ext>
            </a:extLst>
          </a:blip>
          <a:srcRect l="4771" t="6080" r="5856" b="16568"/>
          <a:stretch/>
        </p:blipFill>
        <p:spPr bwMode="auto">
          <a:xfrm>
            <a:off x="450165" y="188640"/>
            <a:ext cx="8298299" cy="5379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94972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ТЕХНИЧЕСКОЕ И ТАРИФНОЕ НОРМИРОВАНИЕ</a:t>
            </a:r>
            <a:endParaRPr lang="ru-RU" dirty="0"/>
          </a:p>
        </p:txBody>
      </p:sp>
      <p:sp>
        <p:nvSpPr>
          <p:cNvPr id="3" name="Объект 2"/>
          <p:cNvSpPr>
            <a:spLocks noGrp="1"/>
          </p:cNvSpPr>
          <p:nvPr>
            <p:ph idx="1"/>
          </p:nvPr>
        </p:nvSpPr>
        <p:spPr/>
        <p:txBody>
          <a:bodyPr>
            <a:noAutofit/>
          </a:bodyPr>
          <a:lstStyle/>
          <a:p>
            <a:r>
              <a:rPr lang="ru-RU" sz="1400" b="0" dirty="0"/>
              <a:t>Важнейшим показателем эффективности трудовой деятельности рабочего является </a:t>
            </a:r>
            <a:r>
              <a:rPr lang="ru-RU" sz="1400" dirty="0"/>
              <a:t>производительность труда, </a:t>
            </a:r>
            <a:r>
              <a:rPr lang="ru-RU" sz="1400" b="0" dirty="0"/>
              <a:t>определяющая прогресс общественного производства, а также уровень развития производительных сил общества.</a:t>
            </a:r>
          </a:p>
          <a:p>
            <a:r>
              <a:rPr lang="ru-RU" sz="1400" b="0" dirty="0"/>
              <a:t>Производительность труда строительных рабочих определяется:</a:t>
            </a:r>
          </a:p>
          <a:p>
            <a:r>
              <a:rPr lang="ru-RU" sz="1400" dirty="0"/>
              <a:t>выработкой</a:t>
            </a:r>
            <a:r>
              <a:rPr lang="ru-RU" sz="1400" b="0" dirty="0"/>
              <a:t> — количеством строительной продукции, выработанной за единицу времени (за 1ч., смену и т. д.);</a:t>
            </a:r>
          </a:p>
          <a:p>
            <a:r>
              <a:rPr lang="ru-RU" sz="1400" dirty="0"/>
              <a:t>трудоемкостью</a:t>
            </a:r>
            <a:r>
              <a:rPr lang="ru-RU" sz="1400" b="0" dirty="0"/>
              <a:t> — затратами рабочего времени (чел.-ч, чел.-смена и т. д.) на единицу строительной продукции (м</a:t>
            </a:r>
            <a:r>
              <a:rPr lang="ru-RU" sz="1400" b="0" baseline="30000" dirty="0"/>
              <a:t>3</a:t>
            </a:r>
            <a:r>
              <a:rPr lang="ru-RU" sz="1400" b="0" dirty="0"/>
              <a:t> кирпичной кладки, м</a:t>
            </a:r>
            <a:r>
              <a:rPr lang="ru-RU" sz="1400" b="0" baseline="30000" dirty="0"/>
              <a:t>2</a:t>
            </a:r>
            <a:r>
              <a:rPr lang="ru-RU" sz="1400" b="0" dirty="0"/>
              <a:t> штукатурки и т. п.). Данная характеристика является одним из основных показателей оценки производительности труда. Чем меньше затраты труда на единицу продукции,- тем выше производительность труда.</a:t>
            </a:r>
          </a:p>
          <a:p>
            <a:r>
              <a:rPr lang="ru-RU" sz="1400" dirty="0" smtClean="0"/>
              <a:t>Нормой </a:t>
            </a:r>
            <a:r>
              <a:rPr lang="ru-RU" sz="1400" dirty="0"/>
              <a:t>времени </a:t>
            </a:r>
            <a:r>
              <a:rPr lang="ru-RU" sz="1400" b="0" dirty="0"/>
              <a:t>называется количество времени, необходимого для изготовления единицы продукции надлежащего качества. </a:t>
            </a:r>
            <a:endParaRPr lang="ru-RU" sz="1400" b="0" dirty="0" smtClean="0"/>
          </a:p>
          <a:p>
            <a:endParaRPr lang="ru-RU" sz="1400" b="0" dirty="0" smtClean="0"/>
          </a:p>
          <a:p>
            <a:r>
              <a:rPr lang="ru-RU" sz="1400" dirty="0" smtClean="0"/>
              <a:t>Нормой </a:t>
            </a:r>
            <a:r>
              <a:rPr lang="ru-RU" sz="1400" dirty="0"/>
              <a:t>машинного времени </a:t>
            </a:r>
            <a:r>
              <a:rPr lang="ru-RU" sz="1400" dirty="0" smtClean="0"/>
              <a:t> </a:t>
            </a:r>
            <a:r>
              <a:rPr lang="ru-RU" sz="1400" b="0" dirty="0"/>
              <a:t>является количество времени работы машины, необходимое для изготовления единицы машинной продукции соответствующего качества при правильной организации работы, позволяющей максимально использовать эксплуатационную производительность машины</a:t>
            </a:r>
            <a:r>
              <a:rPr lang="ru-RU" sz="1400" b="0" dirty="0" smtClean="0"/>
              <a:t>.</a:t>
            </a:r>
          </a:p>
          <a:p>
            <a:r>
              <a:rPr lang="ru-RU" sz="1400" dirty="0"/>
              <a:t>Норма выработки </a:t>
            </a:r>
            <a:r>
              <a:rPr lang="ru-RU" sz="1400" b="0" dirty="0"/>
              <a:t>рабочего или звена рабочих и соответственно норма выработки машины или комплекта машин представляет собой количество продукции, получаемой за единицу времени при условиях, принятых для установления норм времени.</a:t>
            </a:r>
          </a:p>
          <a:p>
            <a:endParaRPr lang="ru-RU" sz="1400" b="0" dirty="0"/>
          </a:p>
        </p:txBody>
      </p:sp>
    </p:spTree>
    <p:extLst>
      <p:ext uri="{BB962C8B-B14F-4D97-AF65-F5344CB8AC3E}">
        <p14:creationId xmlns:p14="http://schemas.microsoft.com/office/powerpoint/2010/main" val="41124058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6012160" y="3284984"/>
            <a:ext cx="2984436" cy="3085046"/>
          </a:xfrm>
        </p:spPr>
        <p:txBody>
          <a:bodyPr>
            <a:normAutofit/>
          </a:bodyPr>
          <a:lstStyle/>
          <a:p>
            <a:pPr marL="0" indent="0"/>
            <a:r>
              <a:rPr lang="ru-RU" sz="1800" dirty="0"/>
              <a:t>Систематическое </a:t>
            </a:r>
            <a:r>
              <a:rPr lang="ru-RU" sz="1800" dirty="0" smtClean="0"/>
              <a:t> уплотнение </a:t>
            </a:r>
            <a:r>
              <a:rPr lang="ru-RU" sz="1800" dirty="0"/>
              <a:t>бетона. </a:t>
            </a:r>
            <a:endParaRPr lang="ru-RU" sz="1800" dirty="0" smtClean="0"/>
          </a:p>
          <a:p>
            <a:pPr marL="0" indent="0"/>
            <a:endParaRPr lang="ru-RU" sz="1800" dirty="0"/>
          </a:p>
          <a:p>
            <a:pPr marL="0" indent="0"/>
            <a:r>
              <a:rPr lang="ru-RU" sz="1800" dirty="0" smtClean="0"/>
              <a:t> </a:t>
            </a:r>
            <a:r>
              <a:rPr lang="ru-RU" sz="1800" dirty="0"/>
              <a:t>d-это диаметр наконечника, </a:t>
            </a:r>
            <a:endParaRPr lang="ru-RU" sz="1800" dirty="0" smtClean="0"/>
          </a:p>
          <a:p>
            <a:pPr marL="0" indent="0"/>
            <a:r>
              <a:rPr lang="ru-RU" sz="1800" dirty="0" smtClean="0"/>
              <a:t>r- </a:t>
            </a:r>
            <a:r>
              <a:rPr lang="ru-RU" sz="1800" dirty="0"/>
              <a:t>радиус действия вибрации. </a:t>
            </a:r>
          </a:p>
        </p:txBody>
      </p:sp>
      <p:pic>
        <p:nvPicPr>
          <p:cNvPr id="4" name="Рисунок 3" descr="ÐÐ°ÑÑÐ¸Ð½ÐºÐ¸ Ð¿Ð¾ Ð·Ð°Ð¿ÑÐ¾ÑÑ Ð³Ð»ÑÐ±Ð¸Ð½Ð½ÑÐ¹ Ð²Ð¸Ð±ÑÐ°ÑÐ¾Ñ ÑÐ¿Ð»Ð¾ÑÐ½ÐµÐ½Ð¸Ðµ"/>
          <p:cNvPicPr/>
          <p:nvPr/>
        </p:nvPicPr>
        <p:blipFill>
          <a:blip r:embed="rId2">
            <a:extLst>
              <a:ext uri="{28A0092B-C50C-407E-A947-70E740481C1C}">
                <a14:useLocalDpi xmlns:a14="http://schemas.microsoft.com/office/drawing/2010/main" val="0"/>
              </a:ext>
            </a:extLst>
          </a:blip>
          <a:srcRect/>
          <a:stretch>
            <a:fillRect/>
          </a:stretch>
        </p:blipFill>
        <p:spPr bwMode="auto">
          <a:xfrm>
            <a:off x="3203575" y="-5433"/>
            <a:ext cx="5940425" cy="2827020"/>
          </a:xfrm>
          <a:prstGeom prst="rect">
            <a:avLst/>
          </a:prstGeom>
          <a:noFill/>
          <a:ln>
            <a:noFill/>
          </a:ln>
        </p:spPr>
      </p:pic>
      <p:pic>
        <p:nvPicPr>
          <p:cNvPr id="5" name="Рисунок 4" descr="ÐÐ°ÑÑÐ¸Ð½ÐºÐ¸ Ð¿Ð¾ Ð·Ð°Ð¿ÑÐ¾ÑÑ Ð³Ð»ÑÐ±Ð¸Ð½Ð½ÑÐ¹ Ð²Ð¸Ð±ÑÐ°ÑÐ¾Ñ ÑÐ¿Ð»Ð¾ÑÐ½ÐµÐ½Ð¸Ðµ"/>
          <p:cNvPicPr/>
          <p:nvPr/>
        </p:nvPicPr>
        <p:blipFill>
          <a:blip r:embed="rId3">
            <a:extLst>
              <a:ext uri="{28A0092B-C50C-407E-A947-70E740481C1C}">
                <a14:useLocalDpi xmlns:a14="http://schemas.microsoft.com/office/drawing/2010/main" val="0"/>
              </a:ext>
            </a:extLst>
          </a:blip>
          <a:srcRect/>
          <a:stretch>
            <a:fillRect/>
          </a:stretch>
        </p:blipFill>
        <p:spPr bwMode="auto">
          <a:xfrm>
            <a:off x="1" y="31297"/>
            <a:ext cx="3563888" cy="2389592"/>
          </a:xfrm>
          <a:prstGeom prst="rect">
            <a:avLst/>
          </a:prstGeom>
          <a:noFill/>
          <a:ln>
            <a:noFill/>
          </a:ln>
        </p:spPr>
      </p:pic>
      <p:pic>
        <p:nvPicPr>
          <p:cNvPr id="6" name="Рисунок 5" descr="ÐÐ¾ÑÐ¾Ð¶ÐµÐµ Ð¸Ð·Ð¾Ð±ÑÐ°Ð¶ÐµÐ½Ð¸Ðµ"/>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1705" y="3002988"/>
            <a:ext cx="5742520" cy="3861048"/>
          </a:xfrm>
          <a:prstGeom prst="rect">
            <a:avLst/>
          </a:prstGeom>
          <a:noFill/>
          <a:ln>
            <a:noFill/>
          </a:ln>
        </p:spPr>
      </p:pic>
    </p:spTree>
    <p:extLst>
      <p:ext uri="{BB962C8B-B14F-4D97-AF65-F5344CB8AC3E}">
        <p14:creationId xmlns:p14="http://schemas.microsoft.com/office/powerpoint/2010/main" val="337118260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116632"/>
            <a:ext cx="8280920" cy="2031325"/>
          </a:xfrm>
          <a:prstGeom prst="rect">
            <a:avLst/>
          </a:prstGeom>
        </p:spPr>
        <p:txBody>
          <a:bodyPr wrap="square">
            <a:spAutoFit/>
          </a:bodyPr>
          <a:lstStyle/>
          <a:p>
            <a:pPr fontAlgn="base"/>
            <a:r>
              <a:rPr lang="ru-RU" dirty="0"/>
              <a:t>4. </a:t>
            </a:r>
            <a:r>
              <a:rPr lang="ru-RU" b="1" dirty="0"/>
              <a:t>Прессование</a:t>
            </a:r>
            <a:r>
              <a:rPr lang="ru-RU" dirty="0"/>
              <a:t> – дорогая, но эффективная технология. Позволяет сократить расход цемента. Технология применяется редко из-за высокой стоимости. Наибольшее распространение получила в судостроении. Способ заключается в давлении на раствор силой свыше 10 Мпа. Он позволяет вытеснить воздух и влагу. Одна из разновидностей – прокат катком, он более выгоден экономически, но сфера использования ограничена из-за высокой вероятности разрыва или смещения поверхности</a:t>
            </a:r>
            <a:r>
              <a:rPr lang="ru-RU" dirty="0" smtClean="0"/>
              <a:t>. </a:t>
            </a:r>
            <a:endParaRPr lang="ru-RU" dirty="0"/>
          </a:p>
        </p:txBody>
      </p:sp>
      <p:sp>
        <p:nvSpPr>
          <p:cNvPr id="5" name="Прямоугольник 4"/>
          <p:cNvSpPr/>
          <p:nvPr/>
        </p:nvSpPr>
        <p:spPr>
          <a:xfrm>
            <a:off x="395536" y="2204864"/>
            <a:ext cx="8280920" cy="2585323"/>
          </a:xfrm>
          <a:prstGeom prst="rect">
            <a:avLst/>
          </a:prstGeom>
        </p:spPr>
        <p:txBody>
          <a:bodyPr wrap="square">
            <a:spAutoFit/>
          </a:bodyPr>
          <a:lstStyle/>
          <a:p>
            <a:pPr fontAlgn="base"/>
            <a:r>
              <a:rPr lang="ru-RU" dirty="0"/>
              <a:t>5. </a:t>
            </a:r>
            <a:r>
              <a:rPr lang="ru-RU" b="1" dirty="0" err="1"/>
              <a:t>Вакуумирование</a:t>
            </a:r>
            <a:r>
              <a:rPr lang="ru-RU" dirty="0"/>
              <a:t>. Заключается в извлечении излишней влаги. Для этого метода применяют специальные установки – вакуум-щиты с насосами. Их располагают поверх смеси, покрытой фильтрующей тканью. Устройство забирает влагу, при этом частицы занимают более плотное положение путем заполнения образовавшихся пустот, в которых ранее была вода. Этот способ позволяет уплотнить бетон толщиной до 30 см. Сразу после обработки допустимо снять опалубку. Конструкции быстрее набирают прочность, более устойчивы к низким температурам и меньше подвержены усадочной деформации, чем при использовании вибраторов</a:t>
            </a:r>
            <a:r>
              <a:rPr lang="ru-RU" dirty="0" smtClean="0"/>
              <a:t>. </a:t>
            </a:r>
            <a:endParaRPr lang="ru-RU" dirty="0"/>
          </a:p>
        </p:txBody>
      </p:sp>
      <p:sp>
        <p:nvSpPr>
          <p:cNvPr id="6" name="Прямоугольник 5"/>
          <p:cNvSpPr/>
          <p:nvPr/>
        </p:nvSpPr>
        <p:spPr>
          <a:xfrm>
            <a:off x="402570" y="4797152"/>
            <a:ext cx="8273886" cy="2031325"/>
          </a:xfrm>
          <a:prstGeom prst="rect">
            <a:avLst/>
          </a:prstGeom>
        </p:spPr>
        <p:txBody>
          <a:bodyPr wrap="square">
            <a:spAutoFit/>
          </a:bodyPr>
          <a:lstStyle/>
          <a:p>
            <a:pPr fontAlgn="base"/>
            <a:r>
              <a:rPr lang="ru-RU" b="1" dirty="0"/>
              <a:t>Центрифугирование </a:t>
            </a:r>
            <a:r>
              <a:rPr lang="ru-RU" b="1" dirty="0" smtClean="0"/>
              <a:t>. </a:t>
            </a:r>
            <a:r>
              <a:rPr lang="ru-RU" dirty="0" smtClean="0"/>
              <a:t>Идеально </a:t>
            </a:r>
            <a:r>
              <a:rPr lang="ru-RU" dirty="0"/>
              <a:t>подходит для изготовления столбов, труб, опор линий электропередач. За счет центробежной силы частицы равномерно распределяются у стенок формы и плотно соединяются друг с другом. Из раствора сразу удаляется до 30 % влаги. В результате получаются очень прочные и долговечные изделия. Для производства этим методом необходим особый состав. В нем должно быть увеличенное содержание цемента, иначе велик риск расслоения</a:t>
            </a:r>
            <a:r>
              <a:rPr lang="ru-RU" dirty="0" smtClean="0"/>
              <a:t>. </a:t>
            </a:r>
            <a:endParaRPr lang="ru-RU" dirty="0"/>
          </a:p>
        </p:txBody>
      </p:sp>
    </p:spTree>
    <p:extLst>
      <p:ext uri="{BB962C8B-B14F-4D97-AF65-F5344CB8AC3E}">
        <p14:creationId xmlns:p14="http://schemas.microsoft.com/office/powerpoint/2010/main" val="41385318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8194" name="Picture 2" descr="ÐÐ°ÑÑÐ¸Ð½ÐºÐ¸ Ð¿Ð¾ Ð·Ð°Ð¿ÑÐ¾ÑÑ Ð²Ð°ÐºÑÑÐ¼Ð¸ÑÐ¾Ð²Ð°Ð½Ð¸Ðµ  ÑÐ¿Ð»Ð¾ÑÐ½ÐµÐ½Ð¸Ñ Ð±ÐµÑÐ¾Ð½Ð½Ð¾Ð¹ ÑÐ¼Ðµ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17084"/>
            <a:ext cx="8277680" cy="6208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9073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406627" y="212238"/>
            <a:ext cx="4572000" cy="584775"/>
          </a:xfrm>
          <a:prstGeom prst="rect">
            <a:avLst/>
          </a:prstGeom>
        </p:spPr>
        <p:txBody>
          <a:bodyPr>
            <a:spAutoFit/>
          </a:bodyPr>
          <a:lstStyle/>
          <a:p>
            <a:pPr fontAlgn="base"/>
            <a:r>
              <a:rPr lang="ru-RU" sz="1600" b="1" dirty="0"/>
              <a:t>СП 70.13330.2012 Несущие и ограждающие конструкции. </a:t>
            </a:r>
          </a:p>
        </p:txBody>
      </p:sp>
      <p:pic>
        <p:nvPicPr>
          <p:cNvPr id="5" name="Picture 2" descr="ÐÐ°ÑÑÐ¸Ð½ÐºÐ¸ Ð¿Ð¾ Ð·Ð°Ð¿ÑÐ¾ÑÑ ÑÑÐ¾Ð´ Ð·Ð° Ð±ÐµÑÐ¾Ð½Ð¾Ð¼ Ð¶ÑÑÐ½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908720"/>
            <a:ext cx="4622651" cy="4622652"/>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79512" y="1412776"/>
            <a:ext cx="4104456" cy="5170646"/>
          </a:xfrm>
          <a:prstGeom prst="rect">
            <a:avLst/>
          </a:prstGeom>
        </p:spPr>
        <p:txBody>
          <a:bodyPr wrap="square">
            <a:spAutoFit/>
          </a:bodyPr>
          <a:lstStyle/>
          <a:p>
            <a:r>
              <a:rPr lang="ru-RU" sz="1100" dirty="0"/>
              <a:t>Под уходом за бетоном понимают обеспечение нормальных температурно-влажностных условий для его твердения. Способы ухода за бетоном зависят от вида конструкций, типа цемента, местных и климатических условий и т. п. За бетонами на медленно твердеющем цементе продолжительность ухода должна быть не менее 14 </a:t>
            </a:r>
            <a:r>
              <a:rPr lang="ru-RU" sz="1100" dirty="0" err="1"/>
              <a:t>сут</a:t>
            </a:r>
            <a:r>
              <a:rPr lang="ru-RU" sz="1100" dirty="0"/>
              <a:t>, на обычном портландцементе — 7 </a:t>
            </a:r>
            <a:r>
              <a:rPr lang="ru-RU" sz="1100" dirty="0" err="1"/>
              <a:t>сут</a:t>
            </a:r>
            <a:r>
              <a:rPr lang="ru-RU" sz="1100" dirty="0"/>
              <a:t>, на быстротвердеющем (глиноземистом)—2—3 </a:t>
            </a:r>
            <a:r>
              <a:rPr lang="ru-RU" sz="1100" dirty="0" err="1"/>
              <a:t>сут</a:t>
            </a:r>
            <a:r>
              <a:rPr lang="ru-RU" sz="1100" dirty="0"/>
              <a:t>. Время ухода увеличивают при жаркой и сухой погоде</a:t>
            </a:r>
            <a:r>
              <a:rPr lang="ru-RU" sz="1100" dirty="0" smtClean="0"/>
              <a:t>.</a:t>
            </a:r>
          </a:p>
          <a:p>
            <a:pPr algn="ctr"/>
            <a:r>
              <a:rPr lang="ru-RU" sz="1100" b="1" dirty="0"/>
              <a:t>Изоляция материала</a:t>
            </a:r>
          </a:p>
          <a:p>
            <a:r>
              <a:rPr lang="ru-RU" sz="1100" dirty="0"/>
              <a:t>После заливки бетона в конструкцию необходимо изолировать все открытые поверхности материала для предотвращения потери влаги. Для этих целей применяется два способа защиты:</a:t>
            </a:r>
          </a:p>
          <a:p>
            <a:r>
              <a:rPr lang="ru-RU" sz="1100" dirty="0" smtClean="0"/>
              <a:t>- Использование </a:t>
            </a:r>
            <a:r>
              <a:rPr lang="ru-RU" sz="1100" dirty="0"/>
              <a:t>пленочных материалов.</a:t>
            </a:r>
          </a:p>
          <a:p>
            <a:r>
              <a:rPr lang="ru-RU" sz="1100" dirty="0" smtClean="0"/>
              <a:t>- Нанесение </a:t>
            </a:r>
            <a:r>
              <a:rPr lang="ru-RU" sz="1100" dirty="0"/>
              <a:t>специальных пленкообразующих композитов.</a:t>
            </a:r>
          </a:p>
          <a:p>
            <a:r>
              <a:rPr lang="ru-RU" sz="1100" dirty="0"/>
              <a:t>Второй вариант гораздо удобнее, так как предполагает простое распыление специальных составов на основе силиконов или натуральных полимеров на открытые поверхности конструкции.</a:t>
            </a:r>
          </a:p>
          <a:p>
            <a:pPr algn="ctr"/>
            <a:r>
              <a:rPr lang="ru-RU" sz="1100" b="1" dirty="0"/>
              <a:t>Увлажнение</a:t>
            </a:r>
          </a:p>
          <a:p>
            <a:r>
              <a:rPr lang="ru-RU" sz="1100" dirty="0"/>
              <a:t>В летнее время ухаживать за бетоном необходимо в течение 7 – 14 дней после его заливки. До снятия оснастки открытая поверхность материала постоянно смачивается водой. После распалубки вся конструкция дополнительно смачивается для предотвращения образования трещин. Поливать материал необходимо по мере полного испарения воды с поверхности конструкции.</a:t>
            </a:r>
          </a:p>
          <a:p>
            <a:r>
              <a:rPr lang="ru-RU" sz="1100" dirty="0"/>
              <a:t/>
            </a:r>
            <a:br>
              <a:rPr lang="ru-RU" sz="1100" dirty="0"/>
            </a:br>
            <a:endParaRPr lang="ru-RU" sz="1100" dirty="0"/>
          </a:p>
        </p:txBody>
      </p:sp>
      <p:sp>
        <p:nvSpPr>
          <p:cNvPr id="7" name="TextBox 6"/>
          <p:cNvSpPr txBox="1"/>
          <p:nvPr/>
        </p:nvSpPr>
        <p:spPr>
          <a:xfrm>
            <a:off x="214933" y="200009"/>
            <a:ext cx="3426387" cy="584775"/>
          </a:xfrm>
          <a:prstGeom prst="rect">
            <a:avLst/>
          </a:prstGeom>
          <a:noFill/>
        </p:spPr>
        <p:txBody>
          <a:bodyPr wrap="none" rtlCol="0">
            <a:spAutoFit/>
          </a:bodyPr>
          <a:lstStyle/>
          <a:p>
            <a:r>
              <a:rPr lang="ru-RU" sz="3200" b="1" dirty="0" smtClean="0"/>
              <a:t>Уход за бетоном</a:t>
            </a:r>
            <a:endParaRPr lang="ru-RU" sz="3200" b="1" dirty="0"/>
          </a:p>
        </p:txBody>
      </p:sp>
      <p:sp>
        <p:nvSpPr>
          <p:cNvPr id="8" name="Прямоугольник 7"/>
          <p:cNvSpPr/>
          <p:nvPr/>
        </p:nvSpPr>
        <p:spPr>
          <a:xfrm>
            <a:off x="4644008" y="5489356"/>
            <a:ext cx="4262611" cy="1107996"/>
          </a:xfrm>
          <a:prstGeom prst="rect">
            <a:avLst/>
          </a:prstGeom>
        </p:spPr>
        <p:txBody>
          <a:bodyPr wrap="square">
            <a:spAutoFit/>
          </a:bodyPr>
          <a:lstStyle/>
          <a:p>
            <a:r>
              <a:rPr lang="ru-RU" sz="1100" dirty="0"/>
              <a:t>В журнал ухода за бетоном отображают этапы ведения работ по уходу. Эти обязанности заносит в журнал лаборант. Обязательно заполняют следующие данные – информация о подрядной организации, объекте строительства или реконструкции, данные и подписи ответственных работников.</a:t>
            </a:r>
          </a:p>
        </p:txBody>
      </p:sp>
    </p:spTree>
    <p:extLst>
      <p:ext uri="{BB962C8B-B14F-4D97-AF65-F5344CB8AC3E}">
        <p14:creationId xmlns:p14="http://schemas.microsoft.com/office/powerpoint/2010/main" val="16900990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Уход за бетоном </a:t>
            </a:r>
            <a:endParaRPr lang="ru-RU" dirty="0"/>
          </a:p>
        </p:txBody>
      </p:sp>
      <p:pic>
        <p:nvPicPr>
          <p:cNvPr id="4" name="Рисунок 3"/>
          <p:cNvPicPr/>
          <p:nvPr/>
        </p:nvPicPr>
        <p:blipFill rotWithShape="1">
          <a:blip r:embed="rId2"/>
          <a:srcRect l="486" r="-486"/>
          <a:stretch/>
        </p:blipFill>
        <p:spPr>
          <a:xfrm>
            <a:off x="190112" y="2289832"/>
            <a:ext cx="4579229" cy="1022535"/>
          </a:xfrm>
          <a:prstGeom prst="rect">
            <a:avLst/>
          </a:prstGeom>
        </p:spPr>
      </p:pic>
      <p:pic>
        <p:nvPicPr>
          <p:cNvPr id="5" name="Рисунок 4"/>
          <p:cNvPicPr/>
          <p:nvPr/>
        </p:nvPicPr>
        <p:blipFill>
          <a:blip r:embed="rId3"/>
          <a:stretch>
            <a:fillRect/>
          </a:stretch>
        </p:blipFill>
        <p:spPr>
          <a:xfrm>
            <a:off x="179512" y="3312368"/>
            <a:ext cx="4579229" cy="3140968"/>
          </a:xfrm>
          <a:prstGeom prst="rect">
            <a:avLst/>
          </a:prstGeom>
        </p:spPr>
      </p:pic>
      <p:sp>
        <p:nvSpPr>
          <p:cNvPr id="6" name="Прямоугольник 5"/>
          <p:cNvSpPr/>
          <p:nvPr/>
        </p:nvSpPr>
        <p:spPr>
          <a:xfrm>
            <a:off x="149788" y="1628800"/>
            <a:ext cx="4572000" cy="646331"/>
          </a:xfrm>
          <a:prstGeom prst="rect">
            <a:avLst/>
          </a:prstGeom>
        </p:spPr>
        <p:txBody>
          <a:bodyPr>
            <a:spAutoFit/>
          </a:bodyPr>
          <a:lstStyle/>
          <a:p>
            <a:pPr algn="ctr"/>
            <a:r>
              <a:rPr lang="ru-RU" dirty="0"/>
              <a:t>Виды и режимы ухода за бетоном монолитных конструкций</a:t>
            </a:r>
          </a:p>
        </p:txBody>
      </p:sp>
      <p:sp>
        <p:nvSpPr>
          <p:cNvPr id="7" name="Прямоугольник 6"/>
          <p:cNvSpPr/>
          <p:nvPr/>
        </p:nvSpPr>
        <p:spPr>
          <a:xfrm>
            <a:off x="4932040" y="1412776"/>
            <a:ext cx="3995936" cy="5262979"/>
          </a:xfrm>
          <a:prstGeom prst="rect">
            <a:avLst/>
          </a:prstGeom>
        </p:spPr>
        <p:txBody>
          <a:bodyPr wrap="square" anchor="ctr">
            <a:spAutoFit/>
          </a:bodyPr>
          <a:lstStyle/>
          <a:p>
            <a:pPr indent="360000" algn="just"/>
            <a:r>
              <a:rPr lang="ru-RU" sz="1400" dirty="0"/>
              <a:t>Во избежание высыхания открытых  поверхностей монолитных конструкций уход за бетоном следует начинать сразу после укладки смеси и отделки поверхностей конструкций с целью минимизации риска трещинообразования на поверхности и образования усадочных трещин. </a:t>
            </a:r>
            <a:endParaRPr lang="ru-RU" sz="1400" dirty="0" smtClean="0"/>
          </a:p>
          <a:p>
            <a:pPr indent="360000" algn="just"/>
            <a:r>
              <a:rPr lang="ru-RU" sz="1400" dirty="0"/>
              <a:t>Решение о распалубке следует принимать по результатам испытания контрольных образцов или по результатам определения прочности забетонированной конструкции неразрушающими методами.</a:t>
            </a:r>
          </a:p>
          <a:p>
            <a:pPr indent="360000" algn="just"/>
            <a:r>
              <a:rPr lang="ru-RU" sz="1400" dirty="0"/>
              <a:t>Распалубочную прочность бетона в конструкциях допускается определять  неразрушающими  методами  по  ГОСТ  22690  и  ГОСТ  17624.  При этом испытываемую поверхность в зимних условиях необходимо отогреть до положительной температуры. </a:t>
            </a:r>
          </a:p>
          <a:p>
            <a:pPr indent="360000" algn="just"/>
            <a:r>
              <a:rPr lang="ru-RU" sz="1400" dirty="0"/>
              <a:t>Контроль качества монолитных конструкций осуществляют согласно требованиям НТД и проектной документации.</a:t>
            </a:r>
          </a:p>
          <a:p>
            <a:pPr indent="360000"/>
            <a:endParaRPr lang="ru-RU" sz="1400" dirty="0"/>
          </a:p>
        </p:txBody>
      </p:sp>
    </p:spTree>
    <p:extLst>
      <p:ext uri="{BB962C8B-B14F-4D97-AF65-F5344CB8AC3E}">
        <p14:creationId xmlns:p14="http://schemas.microsoft.com/office/powerpoint/2010/main" val="332884905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708920"/>
            <a:ext cx="7520940" cy="548640"/>
          </a:xfrm>
        </p:spPr>
        <p:txBody>
          <a:bodyPr/>
          <a:lstStyle/>
          <a:p>
            <a:r>
              <a:rPr lang="ru-RU" sz="6600" b="1" dirty="0" smtClean="0"/>
              <a:t>Земляные работы</a:t>
            </a:r>
            <a:endParaRPr lang="ru-RU" sz="6600" b="1" dirty="0"/>
          </a:p>
        </p:txBody>
      </p:sp>
      <p:pic>
        <p:nvPicPr>
          <p:cNvPr id="4" name="Рисунок 3" descr="ÐÐµÐºÑÐ¸Ñ â 5"/>
          <p:cNvPicPr/>
          <p:nvPr/>
        </p:nvPicPr>
        <p:blipFill>
          <a:blip r:embed="rId2">
            <a:extLst>
              <a:ext uri="{28A0092B-C50C-407E-A947-70E740481C1C}">
                <a14:useLocalDpi xmlns:a14="http://schemas.microsoft.com/office/drawing/2010/main" val="0"/>
              </a:ext>
            </a:extLst>
          </a:blip>
          <a:srcRect/>
          <a:stretch>
            <a:fillRect/>
          </a:stretch>
        </p:blipFill>
        <p:spPr bwMode="auto">
          <a:xfrm>
            <a:off x="5508104" y="548680"/>
            <a:ext cx="3384376" cy="2448272"/>
          </a:xfrm>
          <a:prstGeom prst="rect">
            <a:avLst/>
          </a:prstGeom>
          <a:noFill/>
          <a:ln>
            <a:noFill/>
          </a:ln>
        </p:spPr>
      </p:pic>
      <p:pic>
        <p:nvPicPr>
          <p:cNvPr id="5" name="Рисунок 4" descr="ÐÐµÐºÑÐ¸Ñ â 5"/>
          <p:cNvPicPr/>
          <p:nvPr/>
        </p:nvPicPr>
        <p:blipFill>
          <a:blip r:embed="rId3">
            <a:extLst>
              <a:ext uri="{28A0092B-C50C-407E-A947-70E740481C1C}">
                <a14:useLocalDpi xmlns:a14="http://schemas.microsoft.com/office/drawing/2010/main" val="0"/>
              </a:ext>
            </a:extLst>
          </a:blip>
          <a:srcRect/>
          <a:stretch>
            <a:fillRect/>
          </a:stretch>
        </p:blipFill>
        <p:spPr bwMode="auto">
          <a:xfrm>
            <a:off x="5612792" y="3140968"/>
            <a:ext cx="3175000" cy="1818640"/>
          </a:xfrm>
          <a:prstGeom prst="rect">
            <a:avLst/>
          </a:prstGeom>
          <a:noFill/>
          <a:ln>
            <a:noFill/>
          </a:ln>
        </p:spPr>
      </p:pic>
    </p:spTree>
    <p:extLst>
      <p:ext uri="{BB962C8B-B14F-4D97-AF65-F5344CB8AC3E}">
        <p14:creationId xmlns:p14="http://schemas.microsoft.com/office/powerpoint/2010/main" val="4314473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Разбивка земляных сооружений </a:t>
            </a:r>
            <a:r>
              <a:rPr lang="ru-RU" dirty="0"/>
              <a:t/>
            </a:r>
            <a:br>
              <a:rPr lang="ru-RU" dirty="0"/>
            </a:br>
            <a:endParaRPr lang="ru-RU" dirty="0"/>
          </a:p>
        </p:txBody>
      </p:sp>
      <p:sp>
        <p:nvSpPr>
          <p:cNvPr id="4" name="Прямоугольник 3"/>
          <p:cNvSpPr/>
          <p:nvPr/>
        </p:nvSpPr>
        <p:spPr>
          <a:xfrm>
            <a:off x="179512" y="5397023"/>
            <a:ext cx="8712968" cy="1200329"/>
          </a:xfrm>
          <a:prstGeom prst="rect">
            <a:avLst/>
          </a:prstGeom>
        </p:spPr>
        <p:txBody>
          <a:bodyPr wrap="square">
            <a:spAutoFit/>
          </a:bodyPr>
          <a:lstStyle/>
          <a:p>
            <a:r>
              <a:rPr lang="ru-RU" dirty="0"/>
              <a:t>а - схема разбивки котлована: б - схема обноски: в - элементы обноски разового исполь­зования; г - инвентарная металлическая обноска: д - схема разбивки траншеи; I-I и II-II - главные оси здания; III-III - оси стен здания; 1 - границы котлована; 2 - обноска; 3 - проволока (причалка); 4 - отвесы; 5 - доска; 6 - гвоздь; 7 - стойка</a:t>
            </a:r>
          </a:p>
        </p:txBody>
      </p:sp>
      <p:pic>
        <p:nvPicPr>
          <p:cNvPr id="61442" name="Picture 2" descr="Картинки по запросу &quot;Разбивка земляных сооружений&quot;&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269" y="764704"/>
            <a:ext cx="7061170"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2490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504096"/>
            <a:ext cx="7520940" cy="548640"/>
          </a:xfrm>
        </p:spPr>
        <p:txBody>
          <a:bodyPr/>
          <a:lstStyle/>
          <a:p>
            <a:r>
              <a:rPr lang="ru-RU" i="1" dirty="0"/>
              <a:t>Водоотлив и понижение уровня грунтовых вод</a:t>
            </a:r>
            <a:r>
              <a:rPr lang="ru-RU" dirty="0"/>
              <a:t>.</a:t>
            </a:r>
            <a:br>
              <a:rPr lang="ru-RU" dirty="0"/>
            </a:br>
            <a:endParaRPr lang="ru-RU" dirty="0"/>
          </a:p>
        </p:txBody>
      </p:sp>
      <p:pic>
        <p:nvPicPr>
          <p:cNvPr id="10242" name="Picture 2" descr="ÐÑÐºÑÑÑÑÐ¹ Ð²Ð¾Ð´Ð¾Ð¾ÑÐ»Ð¸Ð² Ð¸Ð· ÐºÐ¾ÑÐ»Ð¾Ð²Ð°Ð½Ð° Ð¸ ÑÑÐ°Ð½ÑÐµ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268760"/>
            <a:ext cx="4464496" cy="380375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7504" y="5417929"/>
            <a:ext cx="4572000" cy="1323439"/>
          </a:xfrm>
          <a:prstGeom prst="rect">
            <a:avLst/>
          </a:prstGeom>
        </p:spPr>
        <p:txBody>
          <a:bodyPr>
            <a:spAutoFit/>
          </a:bodyPr>
          <a:lstStyle/>
          <a:p>
            <a:r>
              <a:rPr lang="ru-RU" sz="1600" dirty="0"/>
              <a:t>1 - дренажная канава; 2 - приямок (зумпф); 3 - пониженный уровень грунтовых вод; 4 - дренажная </a:t>
            </a:r>
            <a:r>
              <a:rPr lang="ru-RU" sz="1600" dirty="0" err="1"/>
              <a:t>пригрузка</a:t>
            </a:r>
            <a:r>
              <a:rPr lang="ru-RU" sz="1600" dirty="0"/>
              <a:t>; 5 - насос; 6 - шпунтовое крепление; 7 - инвентарные распорки; 8 - всасывающий рукав с сеткой (фильтром)</a:t>
            </a:r>
          </a:p>
        </p:txBody>
      </p:sp>
      <p:pic>
        <p:nvPicPr>
          <p:cNvPr id="10244" name="Picture 4" descr="ÐÐ¾Ð´Ð¾Ð¿Ð¾Ð½Ð¸Ð¶ÐµÐ½Ð¸Ðµ Ð»ÐµÐ³ÐºÐ¸Ð¼Ð¸ Ð¸Ð³Ð»Ð¾ÑÐ¸Ð»ÑÑÑÐ¾Ð²ÑÐ¼Ð¸ ÑÑÑÐ°Ð½Ð¾Ð²ÐºÐ°Ð¼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1" y="548681"/>
            <a:ext cx="4218999" cy="4632462"/>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707175" y="5181143"/>
            <a:ext cx="4435402" cy="1615827"/>
          </a:xfrm>
          <a:prstGeom prst="rect">
            <a:avLst/>
          </a:prstGeom>
        </p:spPr>
        <p:txBody>
          <a:bodyPr wrap="square">
            <a:spAutoFit/>
          </a:bodyPr>
          <a:lstStyle/>
          <a:p>
            <a:r>
              <a:rPr lang="ru-RU" sz="1100" dirty="0"/>
              <a:t>1 - траншея с креплениями; 2 - всасывающий коллектор; 3 - соединительные патрубки (шланги); 4 - кран или вентиль; 5 - насосный агрегат; 6 - иглофильтры; 7 - пониженный уровень грунтовых вод; 8 - водоприемное фильтровое звено иглофильтра; 9 - проложенный трубопровод в траншее; 10 - напорный трубопровод; 11 - сборный трубопровод; 12 - дренажная </a:t>
            </a:r>
            <a:r>
              <a:rPr lang="ru-RU" sz="1100" dirty="0" err="1"/>
              <a:t>пригрузка</a:t>
            </a:r>
            <a:r>
              <a:rPr lang="ru-RU" sz="1100" dirty="0"/>
              <a:t>; 13 - иглофильтры верхнего яруса; 14 - то же, нижнего яруса; 15 - конечное положение депрессионной поверхности грунтовых вод; 16 - глиняный тампон; 17 - песчано-гравийная обсыпка</a:t>
            </a:r>
          </a:p>
        </p:txBody>
      </p:sp>
      <p:sp>
        <p:nvSpPr>
          <p:cNvPr id="7" name="TextBox 6"/>
          <p:cNvSpPr txBox="1"/>
          <p:nvPr/>
        </p:nvSpPr>
        <p:spPr>
          <a:xfrm>
            <a:off x="179512" y="4703179"/>
            <a:ext cx="936104" cy="369332"/>
          </a:xfrm>
          <a:prstGeom prst="rect">
            <a:avLst/>
          </a:prstGeom>
          <a:solidFill>
            <a:schemeClr val="bg1"/>
          </a:solidFill>
        </p:spPr>
        <p:txBody>
          <a:bodyPr wrap="square" rtlCol="0">
            <a:spAutoFit/>
          </a:bodyPr>
          <a:lstStyle/>
          <a:p>
            <a:endParaRPr lang="ru-RU" dirty="0"/>
          </a:p>
        </p:txBody>
      </p:sp>
      <p:sp>
        <p:nvSpPr>
          <p:cNvPr id="8" name="TextBox 7"/>
          <p:cNvSpPr txBox="1"/>
          <p:nvPr/>
        </p:nvSpPr>
        <p:spPr>
          <a:xfrm>
            <a:off x="899592" y="4518513"/>
            <a:ext cx="1584176" cy="369332"/>
          </a:xfrm>
          <a:prstGeom prst="rect">
            <a:avLst/>
          </a:prstGeom>
          <a:solidFill>
            <a:schemeClr val="bg1"/>
          </a:solidFill>
        </p:spPr>
        <p:txBody>
          <a:bodyPr wrap="square" rtlCol="0">
            <a:spAutoFit/>
          </a:bodyPr>
          <a:lstStyle/>
          <a:p>
            <a:endParaRPr lang="ru-RU" dirty="0"/>
          </a:p>
        </p:txBody>
      </p:sp>
      <p:sp>
        <p:nvSpPr>
          <p:cNvPr id="9" name="TextBox 8"/>
          <p:cNvSpPr txBox="1"/>
          <p:nvPr/>
        </p:nvSpPr>
        <p:spPr>
          <a:xfrm>
            <a:off x="4727101" y="4797152"/>
            <a:ext cx="936104" cy="369332"/>
          </a:xfrm>
          <a:prstGeom prst="rect">
            <a:avLst/>
          </a:prstGeom>
          <a:solidFill>
            <a:schemeClr val="bg1"/>
          </a:solidFill>
        </p:spPr>
        <p:txBody>
          <a:bodyPr wrap="square" rtlCol="0">
            <a:spAutoFit/>
          </a:bodyPr>
          <a:lstStyle/>
          <a:p>
            <a:endParaRPr lang="ru-RU" dirty="0"/>
          </a:p>
        </p:txBody>
      </p:sp>
      <p:sp>
        <p:nvSpPr>
          <p:cNvPr id="10" name="TextBox 9"/>
          <p:cNvSpPr txBox="1"/>
          <p:nvPr/>
        </p:nvSpPr>
        <p:spPr>
          <a:xfrm>
            <a:off x="5592466" y="4827639"/>
            <a:ext cx="1377063" cy="184666"/>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09686076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Обеспечение устойчивости земляных сооружений </a:t>
            </a:r>
            <a:endParaRPr lang="ru-RU" dirty="0"/>
          </a:p>
        </p:txBody>
      </p:sp>
      <p:pic>
        <p:nvPicPr>
          <p:cNvPr id="11266" name="Picture 2" descr="ÐÐ°ÑÑÐ¸Ð½ÐºÐ¸ Ð¿Ð¾ Ð·Ð°Ð¿ÑÐ¾ÑÑ Ð¾ÑÐºÐ¾ÑÑ ÐºÐ¾ÑÐ»Ð¾Ð²Ð°Ð½Ð¾Ð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196752"/>
            <a:ext cx="5495925" cy="542925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2492896"/>
            <a:ext cx="2847975" cy="1524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05154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t>крепление </a:t>
            </a:r>
            <a:r>
              <a:rPr lang="ru-RU" i="1" dirty="0"/>
              <a:t>вертикальных стенок котлованов и траншей</a:t>
            </a:r>
            <a:endParaRPr lang="ru-RU" dirty="0"/>
          </a:p>
        </p:txBody>
      </p:sp>
      <p:pic>
        <p:nvPicPr>
          <p:cNvPr id="12290" name="Picture 2" descr="http://ok-t.ru/studopediaru/baza8/824193797945.files/image04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990" y="1124745"/>
            <a:ext cx="3896962" cy="258543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ok-t.ru/studopediaru/baza8/824193797945.files/image04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3548" y="836712"/>
            <a:ext cx="3528392" cy="218654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69703" y="3886255"/>
            <a:ext cx="4572000" cy="2862322"/>
          </a:xfrm>
          <a:prstGeom prst="rect">
            <a:avLst/>
          </a:prstGeom>
        </p:spPr>
        <p:txBody>
          <a:bodyPr>
            <a:spAutoFit/>
          </a:bodyPr>
          <a:lstStyle/>
          <a:p>
            <a:r>
              <a:rPr lang="ru-RU" i="1" dirty="0"/>
              <a:t>Способы и конструкции креплений вертикальных стенок котлованов и траншей.</a:t>
            </a:r>
            <a:endParaRPr lang="ru-RU" dirty="0"/>
          </a:p>
          <a:p>
            <a:r>
              <a:rPr lang="ru-RU" dirty="0" smtClean="0"/>
              <a:t>1. подкосное </a:t>
            </a:r>
            <a:r>
              <a:rPr lang="ru-RU" dirty="0"/>
              <a:t>крепление; </a:t>
            </a:r>
          </a:p>
          <a:p>
            <a:r>
              <a:rPr lang="ru-RU" dirty="0"/>
              <a:t>2. крепление из деревянных щитов с опорными стойками; </a:t>
            </a:r>
          </a:p>
          <a:p>
            <a:r>
              <a:rPr lang="ru-RU" dirty="0"/>
              <a:t>3. из деревянных щитов с распорными рамами; </a:t>
            </a:r>
          </a:p>
          <a:p>
            <a:r>
              <a:rPr lang="ru-RU" dirty="0"/>
              <a:t>4. шпунтовое (деревянное или металлическое).</a:t>
            </a:r>
          </a:p>
        </p:txBody>
      </p:sp>
      <p:pic>
        <p:nvPicPr>
          <p:cNvPr id="12294" name="Picture 6" descr="https://konspekta.net/studopedianet/baza4/1378367885148.files/image039.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8166" y="2852936"/>
            <a:ext cx="3679155" cy="271521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7"/>
          <p:cNvSpPr>
            <a:spLocks noChangeArrowheads="1"/>
          </p:cNvSpPr>
          <p:nvPr/>
        </p:nvSpPr>
        <p:spPr bwMode="auto">
          <a:xfrm>
            <a:off x="4788024" y="5661248"/>
            <a:ext cx="4302297" cy="1015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rgbClr val="000000"/>
                </a:solidFill>
                <a:effectLst/>
              </a:rPr>
              <a:t>а-шпунтовым ограждением; б - щитами с опорными стойками;  в - распорными рамами</a:t>
            </a:r>
          </a:p>
          <a:p>
            <a:pPr lvl="0"/>
            <a:r>
              <a:rPr lang="ru-RU" sz="1200" dirty="0"/>
              <a:t>1 - анкерная свая; 2 - оттяжка: 3 - маячная свая (опорная стойка); 4- направляющая;5- шпунтовое ограждение;6 - щиты; 7 - стойка распорной рамы; 8- распорка; </a:t>
            </a:r>
            <a:endParaRPr kumimoji="0" lang="ru-RU" altLang="ru-RU" sz="12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681222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122" name="Picture 2" descr="система оплаты труда в строительств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14300"/>
            <a:ext cx="8740080" cy="65550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6176929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Рыхление плотных грунтов </a:t>
            </a:r>
            <a:r>
              <a:rPr lang="ru-RU" dirty="0"/>
              <a:t/>
            </a:r>
            <a:br>
              <a:rPr lang="ru-RU" dirty="0"/>
            </a:br>
            <a:endParaRPr lang="ru-RU" dirty="0"/>
          </a:p>
        </p:txBody>
      </p:sp>
      <p:pic>
        <p:nvPicPr>
          <p:cNvPr id="13314" name="Picture 2" descr="http://www.stroitelstvo-new.ru/dorog/images/1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4106105" cy="216024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41750" y="3272654"/>
            <a:ext cx="4115875" cy="1754326"/>
          </a:xfrm>
          <a:prstGeom prst="rect">
            <a:avLst/>
          </a:prstGeom>
        </p:spPr>
        <p:txBody>
          <a:bodyPr wrap="square">
            <a:spAutoFit/>
          </a:bodyPr>
          <a:lstStyle/>
          <a:p>
            <a:r>
              <a:rPr lang="ru-RU" dirty="0"/>
              <a:t>Схема </a:t>
            </a:r>
            <a:r>
              <a:rPr lang="ru-RU" dirty="0" err="1"/>
              <a:t>двухзубового</a:t>
            </a:r>
            <a:r>
              <a:rPr lang="ru-RU" dirty="0"/>
              <a:t> навесного рыхлителя 1 — отвал; 2 — базовый трактор; 3 — подвеска рыхлителя; 4 — стойка; 5 — гидроцилиндры управления; 6 — задний зуб; 7 — передний зуб</a:t>
            </a:r>
          </a:p>
        </p:txBody>
      </p:sp>
      <p:pic>
        <p:nvPicPr>
          <p:cNvPr id="13316" name="Picture 4" descr="ÐÐ°ÑÑÐ¸Ð½ÐºÐ¸ Ð¿Ð¾ Ð·Ð°Ð¿ÑÐ¾ÑÑ Ð ÑÑÐ»ÐµÐ½Ð¸Ðµ Ð¿Ð»Ð¾ÑÐ½ÑÑ Ð³ÑÑÐ½ÑÐ¾Ð²"/>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200561"/>
            <a:ext cx="4876800" cy="3652838"/>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ÐÐ¾ÑÐ¾Ð¶ÐµÐµ Ð¸Ð·Ð¾Ð±ÑÐ°Ð¶ÐµÐ½Ð¸Ð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88640"/>
            <a:ext cx="2619375" cy="2819401"/>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ÐÐ¾ÑÐ¾Ð¶ÐµÐµ Ð¸Ð·Ð¾Ð±ÑÐ°Ð¶ÐµÐ½Ð¸Ð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5157192"/>
            <a:ext cx="3528392" cy="1568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82597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Основные земляные работы</a:t>
            </a:r>
            <a:endParaRPr lang="ru-RU" dirty="0"/>
          </a:p>
        </p:txBody>
      </p:sp>
      <p:sp>
        <p:nvSpPr>
          <p:cNvPr id="3" name="Объект 2"/>
          <p:cNvSpPr>
            <a:spLocks noGrp="1"/>
          </p:cNvSpPr>
          <p:nvPr>
            <p:ph idx="1"/>
          </p:nvPr>
        </p:nvSpPr>
        <p:spPr/>
        <p:txBody>
          <a:bodyPr/>
          <a:lstStyle/>
          <a:p>
            <a:endParaRPr lang="ru-RU" dirty="0"/>
          </a:p>
        </p:txBody>
      </p:sp>
      <p:pic>
        <p:nvPicPr>
          <p:cNvPr id="62466" name="Picture 2" descr="Картинки по запросу &quot;уплотнение грунтов в пазухах фундамента&quot;&quot;"/>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850" t="2466" r="9063" b="6908"/>
          <a:stretch/>
        </p:blipFill>
        <p:spPr bwMode="auto">
          <a:xfrm>
            <a:off x="1115616" y="965787"/>
            <a:ext cx="7011180" cy="5775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39477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Определение объемов грунтовых масс при разработке котлованов и траншей</a:t>
            </a:r>
            <a:endParaRPr lang="ru-RU" dirty="0"/>
          </a:p>
        </p:txBody>
      </p:sp>
      <p:pic>
        <p:nvPicPr>
          <p:cNvPr id="4" name="Рисунок 3" descr="ÐÐµÐºÑÐ¸Ñ â 5"/>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52736"/>
            <a:ext cx="5616624" cy="2368207"/>
          </a:xfrm>
          <a:prstGeom prst="rect">
            <a:avLst/>
          </a:prstGeom>
          <a:noFill/>
          <a:ln>
            <a:noFill/>
          </a:ln>
        </p:spPr>
      </p:pic>
      <p:pic>
        <p:nvPicPr>
          <p:cNvPr id="5" name="Рисунок 4" descr="ÐÐµÐºÑÐ¸Ñ â 5"/>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196752"/>
            <a:ext cx="3042394" cy="2031537"/>
          </a:xfrm>
          <a:prstGeom prst="rect">
            <a:avLst/>
          </a:prstGeom>
          <a:noFill/>
          <a:ln>
            <a:noFill/>
          </a:ln>
        </p:spPr>
      </p:pic>
      <mc:AlternateContent xmlns:mc="http://schemas.openxmlformats.org/markup-compatibility/2006" xmlns:a14="http://schemas.microsoft.com/office/drawing/2010/main">
        <mc:Choice Requires="a14">
          <p:sp>
            <p:nvSpPr>
              <p:cNvPr id="6" name="Прямоугольник 5"/>
              <p:cNvSpPr/>
              <p:nvPr/>
            </p:nvSpPr>
            <p:spPr>
              <a:xfrm>
                <a:off x="233462" y="3325048"/>
                <a:ext cx="8803034" cy="3416320"/>
              </a:xfrm>
              <a:prstGeom prst="rect">
                <a:avLst/>
              </a:prstGeom>
            </p:spPr>
            <p:txBody>
              <a:bodyPr wrap="square">
                <a:spAutoFit/>
              </a:bodyPr>
              <a:lstStyle/>
              <a:p>
                <a:r>
                  <a:rPr lang="ru-RU" dirty="0"/>
                  <a:t>а = А + 0,6*2;                 b = В + 0,6*2;</a:t>
                </a:r>
              </a:p>
              <a:p>
                <a:r>
                  <a:rPr lang="ru-RU" dirty="0"/>
                  <a:t>а</a:t>
                </a:r>
                <a:r>
                  <a:rPr lang="ru-RU" baseline="-25000" dirty="0"/>
                  <a:t>1</a:t>
                </a:r>
                <a:r>
                  <a:rPr lang="ru-RU" dirty="0"/>
                  <a:t> = а + 2Нm;                b</a:t>
                </a:r>
                <a:r>
                  <a:rPr lang="ru-RU" baseline="-25000" dirty="0"/>
                  <a:t>1</a:t>
                </a:r>
                <a:r>
                  <a:rPr lang="ru-RU" dirty="0"/>
                  <a:t> = b + 2Нm,</a:t>
                </a:r>
              </a:p>
              <a:p>
                <a:r>
                  <a:rPr lang="ru-RU" dirty="0"/>
                  <a:t>где а и b – размеры сторон котлована понизу, м;</a:t>
                </a:r>
              </a:p>
              <a:p>
                <a:r>
                  <a:rPr lang="ru-RU" dirty="0"/>
                  <a:t>а</a:t>
                </a:r>
                <a:r>
                  <a:rPr lang="ru-RU" baseline="-25000" dirty="0"/>
                  <a:t>1</a:t>
                </a:r>
                <a:r>
                  <a:rPr lang="ru-RU" dirty="0"/>
                  <a:t> и b</a:t>
                </a:r>
                <a:r>
                  <a:rPr lang="ru-RU" baseline="-25000" dirty="0"/>
                  <a:t>1</a:t>
                </a:r>
                <a:r>
                  <a:rPr lang="ru-RU" dirty="0"/>
                  <a:t> – размеры сторон котлована поверху, м;</a:t>
                </a:r>
              </a:p>
              <a:p>
                <a:r>
                  <a:rPr lang="ru-RU" dirty="0"/>
                  <a:t>А и В – размеры фундамента понизу, м;</a:t>
                </a:r>
              </a:p>
              <a:p>
                <a:r>
                  <a:rPr lang="ru-RU" dirty="0"/>
                  <a:t>0,6 – рабочий зазор от края фундамента до начала откоса, м;</a:t>
                </a:r>
              </a:p>
              <a:p>
                <a:r>
                  <a:rPr lang="ru-RU" dirty="0"/>
                  <a:t>Н – глубина котлована, вычисленная как разность между средней арифметической отметкой верха котлована по углам (черной – если котлован на планировочной насыпи и красной – на планировочной выемке) и отметкой дна котлована, м;</a:t>
                </a:r>
              </a:p>
              <a:p>
                <a:r>
                  <a:rPr lang="ru-RU" dirty="0"/>
                  <a:t>m – коэффициент откоса, нормируемый СНиПом.</a:t>
                </a:r>
              </a:p>
              <a:p>
                <a:r>
                  <a:rPr lang="ru-RU" dirty="0"/>
                  <a:t>Объем котлована определяется по следующей формуле</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r>
                            <a:rPr lang="en-US" i="1">
                              <a:latin typeface="Cambria Math"/>
                            </a:rPr>
                            <m:t>𝑉</m:t>
                          </m:r>
                        </m:e>
                        <m:sub>
                          <m:r>
                            <a:rPr lang="ru-RU" i="1">
                              <a:latin typeface="Cambria Math"/>
                            </a:rPr>
                            <m:t>𝐾</m:t>
                          </m:r>
                        </m:sub>
                      </m:sSub>
                      <m:r>
                        <a:rPr lang="ru-RU" i="1">
                          <a:latin typeface="Cambria Math"/>
                        </a:rPr>
                        <m:t>=</m:t>
                      </m:r>
                      <m:r>
                        <a:rPr lang="ru-RU" i="1">
                          <a:latin typeface="Cambria Math"/>
                        </a:rPr>
                        <m:t>𝐻</m:t>
                      </m:r>
                      <m:d>
                        <m:dPr>
                          <m:begChr m:val="["/>
                          <m:endChr m:val="]"/>
                          <m:ctrlPr>
                            <a:rPr lang="ru-RU" i="1">
                              <a:latin typeface="Cambria Math"/>
                            </a:rPr>
                          </m:ctrlPr>
                        </m:dPr>
                        <m:e>
                          <m:d>
                            <m:dPr>
                              <m:ctrlPr>
                                <a:rPr lang="ru-RU" i="1">
                                  <a:latin typeface="Cambria Math"/>
                                </a:rPr>
                              </m:ctrlPr>
                            </m:dPr>
                            <m:e>
                              <m:r>
                                <a:rPr lang="ru-RU" i="1">
                                  <a:latin typeface="Cambria Math"/>
                                </a:rPr>
                                <m:t>2</m:t>
                              </m:r>
                              <m:r>
                                <a:rPr lang="ru-RU" i="1">
                                  <a:latin typeface="Cambria Math"/>
                                </a:rPr>
                                <m:t>𝑎</m:t>
                              </m:r>
                              <m:r>
                                <a:rPr lang="ru-RU" i="1">
                                  <a:latin typeface="Cambria Math"/>
                                </a:rPr>
                                <m:t>+</m:t>
                              </m:r>
                              <m:sSub>
                                <m:sSubPr>
                                  <m:ctrlPr>
                                    <a:rPr lang="ru-RU" i="1">
                                      <a:latin typeface="Cambria Math"/>
                                    </a:rPr>
                                  </m:ctrlPr>
                                </m:sSubPr>
                                <m:e>
                                  <m:r>
                                    <a:rPr lang="ru-RU" i="1">
                                      <a:latin typeface="Cambria Math"/>
                                    </a:rPr>
                                    <m:t>𝑎</m:t>
                                  </m:r>
                                </m:e>
                                <m:sub>
                                  <m:r>
                                    <a:rPr lang="ru-RU" i="1">
                                      <a:latin typeface="Cambria Math"/>
                                    </a:rPr>
                                    <m:t>1</m:t>
                                  </m:r>
                                </m:sub>
                              </m:sSub>
                            </m:e>
                          </m:d>
                          <m:r>
                            <a:rPr lang="ru-RU" i="1">
                              <a:latin typeface="Cambria Math"/>
                            </a:rPr>
                            <m:t>𝑏</m:t>
                          </m:r>
                          <m:r>
                            <a:rPr lang="ru-RU" i="1">
                              <a:latin typeface="Cambria Math"/>
                            </a:rPr>
                            <m:t>+</m:t>
                          </m:r>
                          <m:d>
                            <m:dPr>
                              <m:ctrlPr>
                                <a:rPr lang="ru-RU" i="1">
                                  <a:latin typeface="Cambria Math"/>
                                </a:rPr>
                              </m:ctrlPr>
                            </m:dPr>
                            <m:e>
                              <m:r>
                                <a:rPr lang="ru-RU" i="1">
                                  <a:latin typeface="Cambria Math"/>
                                </a:rPr>
                                <m:t>2</m:t>
                              </m:r>
                              <m:sSub>
                                <m:sSubPr>
                                  <m:ctrlPr>
                                    <a:rPr lang="ru-RU" i="1">
                                      <a:latin typeface="Cambria Math"/>
                                    </a:rPr>
                                  </m:ctrlPr>
                                </m:sSubPr>
                                <m:e>
                                  <m:r>
                                    <a:rPr lang="ru-RU" i="1">
                                      <a:latin typeface="Cambria Math"/>
                                    </a:rPr>
                                    <m:t>𝑎</m:t>
                                  </m:r>
                                </m:e>
                                <m:sub>
                                  <m:r>
                                    <a:rPr lang="ru-RU" i="1">
                                      <a:latin typeface="Cambria Math"/>
                                    </a:rPr>
                                    <m:t>1</m:t>
                                  </m:r>
                                </m:sub>
                              </m:sSub>
                              <m:r>
                                <a:rPr lang="ru-RU" i="1">
                                  <a:latin typeface="Cambria Math"/>
                                </a:rPr>
                                <m:t>+</m:t>
                              </m:r>
                              <m:r>
                                <a:rPr lang="ru-RU" i="1">
                                  <a:latin typeface="Cambria Math"/>
                                </a:rPr>
                                <m:t>𝑎</m:t>
                              </m:r>
                            </m:e>
                          </m:d>
                          <m:sSub>
                            <m:sSubPr>
                              <m:ctrlPr>
                                <a:rPr lang="ru-RU" i="1">
                                  <a:latin typeface="Cambria Math"/>
                                </a:rPr>
                              </m:ctrlPr>
                            </m:sSubPr>
                            <m:e>
                              <m:r>
                                <a:rPr lang="ru-RU" i="1">
                                  <a:latin typeface="Cambria Math"/>
                                </a:rPr>
                                <m:t>𝑏</m:t>
                              </m:r>
                            </m:e>
                            <m:sub>
                              <m:r>
                                <a:rPr lang="ru-RU" i="1">
                                  <a:latin typeface="Cambria Math"/>
                                </a:rPr>
                                <m:t>1</m:t>
                              </m:r>
                            </m:sub>
                          </m:sSub>
                        </m:e>
                      </m:d>
                      <m:r>
                        <a:rPr lang="ru-RU" i="1">
                          <a:latin typeface="Cambria Math"/>
                        </a:rPr>
                        <m:t>/6</m:t>
                      </m:r>
                    </m:oMath>
                  </m:oMathPara>
                </a14:m>
                <a:endParaRPr lang="ru-RU" dirty="0"/>
              </a:p>
            </p:txBody>
          </p:sp>
        </mc:Choice>
        <mc:Fallback xmlns="">
          <p:sp>
            <p:nvSpPr>
              <p:cNvPr id="6" name="Прямоугольник 5"/>
              <p:cNvSpPr>
                <a:spLocks noRot="1" noChangeAspect="1" noMove="1" noResize="1" noEditPoints="1" noAdjustHandles="1" noChangeArrowheads="1" noChangeShapeType="1" noTextEdit="1"/>
              </p:cNvSpPr>
              <p:nvPr/>
            </p:nvSpPr>
            <p:spPr>
              <a:xfrm>
                <a:off x="233462" y="3325048"/>
                <a:ext cx="8803034" cy="3416320"/>
              </a:xfrm>
              <a:prstGeom prst="rect">
                <a:avLst/>
              </a:prstGeom>
              <a:blipFill rotWithShape="1">
                <a:blip r:embed="rId4"/>
                <a:stretch>
                  <a:fillRect l="-554" t="-891" b="-535"/>
                </a:stretch>
              </a:blipFill>
            </p:spPr>
            <p:txBody>
              <a:bodyPr/>
              <a:lstStyle/>
              <a:p>
                <a:r>
                  <a:rPr lang="ru-RU">
                    <a:noFill/>
                  </a:rPr>
                  <a:t> </a:t>
                </a:r>
              </a:p>
            </p:txBody>
          </p:sp>
        </mc:Fallback>
      </mc:AlternateContent>
    </p:spTree>
    <p:extLst>
      <p:ext uri="{BB962C8B-B14F-4D97-AF65-F5344CB8AC3E}">
        <p14:creationId xmlns:p14="http://schemas.microsoft.com/office/powerpoint/2010/main" val="2321190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Прямоугольник 3"/>
              <p:cNvSpPr/>
              <p:nvPr/>
            </p:nvSpPr>
            <p:spPr>
              <a:xfrm>
                <a:off x="201710" y="1085395"/>
                <a:ext cx="8712968" cy="5583965"/>
              </a:xfrm>
              <a:prstGeom prst="rect">
                <a:avLst/>
              </a:prstGeom>
            </p:spPr>
            <p:txBody>
              <a:bodyPr wrap="square">
                <a:spAutoFit/>
              </a:bodyPr>
              <a:lstStyle/>
              <a:p>
                <a14:m>
                  <m:oMath xmlns:m="http://schemas.openxmlformats.org/officeDocument/2006/math">
                    <m:sSub>
                      <m:sSubPr>
                        <m:ctrlPr>
                          <a:rPr lang="ru-RU" sz="1600" i="1">
                            <a:latin typeface="Cambria Math"/>
                          </a:rPr>
                        </m:ctrlPr>
                      </m:sSubPr>
                      <m:e>
                        <m:r>
                          <a:rPr lang="en-US" sz="1600" i="1">
                            <a:latin typeface="Cambria Math"/>
                          </a:rPr>
                          <m:t>𝑉</m:t>
                        </m:r>
                      </m:e>
                      <m:sub>
                        <m:r>
                          <a:rPr lang="ru-RU" sz="1600" i="1">
                            <a:latin typeface="Cambria Math"/>
                          </a:rPr>
                          <m:t>в.тр.</m:t>
                        </m:r>
                      </m:sub>
                    </m:sSub>
                    <m:r>
                      <a:rPr lang="ru-RU" sz="1600" i="1">
                        <a:latin typeface="Cambria Math"/>
                      </a:rPr>
                      <m:t>=</m:t>
                    </m:r>
                    <m:f>
                      <m:fPr>
                        <m:ctrlPr>
                          <a:rPr lang="ru-RU" sz="1600" i="1">
                            <a:latin typeface="Cambria Math"/>
                          </a:rPr>
                        </m:ctrlPr>
                      </m:fPr>
                      <m:num>
                        <m:sSup>
                          <m:sSupPr>
                            <m:ctrlPr>
                              <a:rPr lang="ru-RU" sz="1600" i="1">
                                <a:latin typeface="Cambria Math"/>
                              </a:rPr>
                            </m:ctrlPr>
                          </m:sSupPr>
                          <m:e>
                            <m:r>
                              <a:rPr lang="ru-RU" sz="1600" i="1">
                                <a:latin typeface="Cambria Math"/>
                              </a:rPr>
                              <m:t>Н</m:t>
                            </m:r>
                          </m:e>
                          <m:sup>
                            <m:r>
                              <a:rPr lang="ru-RU" sz="1600" i="1">
                                <a:latin typeface="Cambria Math"/>
                              </a:rPr>
                              <m:t>2</m:t>
                            </m:r>
                          </m:sup>
                        </m:sSup>
                      </m:num>
                      <m:den>
                        <m:r>
                          <a:rPr lang="ru-RU" sz="1600" i="1">
                            <a:latin typeface="Cambria Math"/>
                          </a:rPr>
                          <m:t>6</m:t>
                        </m:r>
                      </m:den>
                    </m:f>
                    <m:d>
                      <m:dPr>
                        <m:ctrlPr>
                          <a:rPr lang="ru-RU" sz="1600" i="1">
                            <a:latin typeface="Cambria Math"/>
                          </a:rPr>
                        </m:ctrlPr>
                      </m:dPr>
                      <m:e>
                        <m:r>
                          <a:rPr lang="ru-RU" sz="1600" i="1">
                            <a:latin typeface="Cambria Math"/>
                          </a:rPr>
                          <m:t>3</m:t>
                        </m:r>
                        <m:r>
                          <a:rPr lang="en-US" sz="1600" i="1">
                            <a:latin typeface="Cambria Math"/>
                          </a:rPr>
                          <m:t>𝑏</m:t>
                        </m:r>
                        <m:r>
                          <a:rPr lang="ru-RU" sz="1600" i="1">
                            <a:latin typeface="Cambria Math"/>
                          </a:rPr>
                          <m:t>+2</m:t>
                        </m:r>
                        <m:r>
                          <a:rPr lang="en-US" sz="1600" i="1">
                            <a:latin typeface="Cambria Math"/>
                          </a:rPr>
                          <m:t>𝑚𝐻</m:t>
                        </m:r>
                        <m:f>
                          <m:fPr>
                            <m:ctrlPr>
                              <a:rPr lang="ru-RU" sz="1600" i="1">
                                <a:latin typeface="Cambria Math"/>
                              </a:rPr>
                            </m:ctrlPr>
                          </m:fPr>
                          <m:num>
                            <m:sSup>
                              <m:sSupPr>
                                <m:ctrlPr>
                                  <a:rPr lang="ru-RU" sz="1600" i="1">
                                    <a:latin typeface="Cambria Math"/>
                                  </a:rPr>
                                </m:ctrlPr>
                              </m:sSupPr>
                              <m:e>
                                <m:r>
                                  <a:rPr lang="en-US" sz="1600" i="1">
                                    <a:latin typeface="Cambria Math"/>
                                  </a:rPr>
                                  <m:t>𝑚</m:t>
                                </m:r>
                              </m:e>
                              <m:sup>
                                <m:r>
                                  <a:rPr lang="ru-RU" sz="1600" i="1">
                                    <a:latin typeface="Cambria Math"/>
                                  </a:rPr>
                                  <m:t>,</m:t>
                                </m:r>
                              </m:sup>
                            </m:sSup>
                            <m:r>
                              <a:rPr lang="ru-RU" sz="1600" i="1">
                                <a:latin typeface="Cambria Math"/>
                              </a:rPr>
                              <m:t>−</m:t>
                            </m:r>
                            <m:r>
                              <a:rPr lang="en-US" sz="1600" i="1">
                                <a:latin typeface="Cambria Math"/>
                              </a:rPr>
                              <m:t>𝑚</m:t>
                            </m:r>
                          </m:num>
                          <m:den>
                            <m:sSup>
                              <m:sSupPr>
                                <m:ctrlPr>
                                  <a:rPr lang="ru-RU" sz="1600" i="1">
                                    <a:latin typeface="Cambria Math"/>
                                  </a:rPr>
                                </m:ctrlPr>
                              </m:sSupPr>
                              <m:e>
                                <m:r>
                                  <a:rPr lang="en-US" sz="1600" i="1">
                                    <a:latin typeface="Cambria Math"/>
                                  </a:rPr>
                                  <m:t>𝑚</m:t>
                                </m:r>
                              </m:e>
                              <m:sup>
                                <m:r>
                                  <a:rPr lang="ru-RU" sz="1600" i="1">
                                    <a:latin typeface="Cambria Math"/>
                                  </a:rPr>
                                  <m:t>,</m:t>
                                </m:r>
                              </m:sup>
                            </m:sSup>
                          </m:den>
                        </m:f>
                        <m:d>
                          <m:dPr>
                            <m:ctrlPr>
                              <a:rPr lang="ru-RU" sz="1600" i="1">
                                <a:latin typeface="Cambria Math"/>
                              </a:rPr>
                            </m:ctrlPr>
                          </m:dPr>
                          <m:e>
                            <m:sSup>
                              <m:sSupPr>
                                <m:ctrlPr>
                                  <a:rPr lang="ru-RU" sz="1600" i="1">
                                    <a:latin typeface="Cambria Math"/>
                                  </a:rPr>
                                </m:ctrlPr>
                              </m:sSupPr>
                              <m:e>
                                <m:r>
                                  <a:rPr lang="en-US" sz="1600" i="1">
                                    <a:latin typeface="Cambria Math"/>
                                  </a:rPr>
                                  <m:t>𝑚</m:t>
                                </m:r>
                              </m:e>
                              <m:sup>
                                <m:r>
                                  <a:rPr lang="ru-RU" sz="1600" i="1">
                                    <a:latin typeface="Cambria Math"/>
                                  </a:rPr>
                                  <m:t>,</m:t>
                                </m:r>
                              </m:sup>
                            </m:sSup>
                            <m:r>
                              <a:rPr lang="ru-RU" sz="1600" i="1">
                                <a:latin typeface="Cambria Math"/>
                              </a:rPr>
                              <m:t>−</m:t>
                            </m:r>
                            <m:r>
                              <a:rPr lang="en-US" sz="1600" i="1">
                                <a:latin typeface="Cambria Math"/>
                              </a:rPr>
                              <m:t>𝑚</m:t>
                            </m:r>
                          </m:e>
                        </m:d>
                      </m:e>
                    </m:d>
                  </m:oMath>
                </a14:m>
                <a:r>
                  <a:rPr lang="ru-RU" sz="1600" dirty="0"/>
                  <a:t>,</a:t>
                </a:r>
              </a:p>
              <a:p>
                <a:r>
                  <a:rPr lang="ru-RU" sz="1600" dirty="0"/>
                  <a:t>где Н – глубина котлована в местах устройства траншей, м;</a:t>
                </a:r>
              </a:p>
              <a:p>
                <a:r>
                  <a:rPr lang="ru-RU" sz="1600" dirty="0"/>
                  <a:t>b – ширина их понизу, принимаемая при одностороннем движении 4,5 м и при двухстороннем – 6 м;</a:t>
                </a:r>
              </a:p>
              <a:p>
                <a:r>
                  <a:rPr lang="ru-RU" sz="1600" dirty="0"/>
                  <a:t>m – коэффициент заложения откоса котлована;</a:t>
                </a:r>
              </a:p>
              <a:p>
                <a:r>
                  <a:rPr lang="ru-RU" sz="1600" dirty="0"/>
                  <a:t>m</a:t>
                </a:r>
                <a:r>
                  <a:rPr lang="ru-RU" sz="1600" baseline="30000" dirty="0"/>
                  <a:t>,</a:t>
                </a:r>
                <a:r>
                  <a:rPr lang="ru-RU" sz="1600" dirty="0"/>
                  <a:t> – коэффициент откоса (уклон) въездных или выездных траншей  (от 1:10 до 1:15);</a:t>
                </a:r>
              </a:p>
              <a:p>
                <a:r>
                  <a:rPr lang="ru-RU" sz="1600" dirty="0"/>
                  <a:t>Общий объем котлована с учетом въездных и выездных траншей</a:t>
                </a:r>
              </a:p>
              <a:p>
                <a:pPr/>
                <a14:m>
                  <m:oMathPara xmlns:m="http://schemas.openxmlformats.org/officeDocument/2006/math">
                    <m:oMathParaPr>
                      <m:jc m:val="centerGroup"/>
                    </m:oMathParaPr>
                    <m:oMath xmlns:m="http://schemas.openxmlformats.org/officeDocument/2006/math">
                      <m:sSub>
                        <m:sSubPr>
                          <m:ctrlPr>
                            <a:rPr lang="ru-RU" sz="1600" i="1">
                              <a:latin typeface="Cambria Math"/>
                            </a:rPr>
                          </m:ctrlPr>
                        </m:sSubPr>
                        <m:e>
                          <m:r>
                            <a:rPr lang="en-US" sz="1600" i="1">
                              <a:latin typeface="Cambria Math"/>
                            </a:rPr>
                            <m:t>𝑉</m:t>
                          </m:r>
                        </m:e>
                        <m:sub>
                          <m:r>
                            <a:rPr lang="ru-RU" sz="1600" i="1">
                              <a:latin typeface="Cambria Math"/>
                            </a:rPr>
                            <m:t>общ</m:t>
                          </m:r>
                        </m:sub>
                      </m:sSub>
                      <m:r>
                        <a:rPr lang="en-US" sz="1600" i="1">
                          <a:latin typeface="Cambria Math"/>
                        </a:rPr>
                        <m:t>=</m:t>
                      </m:r>
                      <m:sSub>
                        <m:sSubPr>
                          <m:ctrlPr>
                            <a:rPr lang="ru-RU" sz="1600" i="1">
                              <a:latin typeface="Cambria Math"/>
                            </a:rPr>
                          </m:ctrlPr>
                        </m:sSubPr>
                        <m:e>
                          <m:r>
                            <a:rPr lang="en-US" sz="1600" i="1">
                              <a:latin typeface="Cambria Math"/>
                            </a:rPr>
                            <m:t>𝑉</m:t>
                          </m:r>
                        </m:e>
                        <m:sub>
                          <m:r>
                            <a:rPr lang="en-US" sz="1600" i="1">
                              <a:latin typeface="Cambria Math"/>
                            </a:rPr>
                            <m:t>𝐾</m:t>
                          </m:r>
                        </m:sub>
                      </m:sSub>
                      <m:r>
                        <a:rPr lang="en-US" sz="1600" i="1">
                          <a:latin typeface="Cambria Math"/>
                        </a:rPr>
                        <m:t>+</m:t>
                      </m:r>
                      <m:r>
                        <a:rPr lang="en-US" sz="1600" i="1">
                          <a:latin typeface="Cambria Math"/>
                        </a:rPr>
                        <m:t>𝑛</m:t>
                      </m:r>
                      <m:sSub>
                        <m:sSubPr>
                          <m:ctrlPr>
                            <a:rPr lang="ru-RU" sz="1600" i="1">
                              <a:latin typeface="Cambria Math"/>
                            </a:rPr>
                          </m:ctrlPr>
                        </m:sSubPr>
                        <m:e>
                          <m:r>
                            <a:rPr lang="en-US" sz="1600" i="1">
                              <a:latin typeface="Cambria Math"/>
                            </a:rPr>
                            <m:t>𝑉</m:t>
                          </m:r>
                        </m:e>
                        <m:sub>
                          <m:r>
                            <a:rPr lang="ru-RU" sz="1600" i="1">
                              <a:latin typeface="Cambria Math"/>
                            </a:rPr>
                            <m:t>в.тр</m:t>
                          </m:r>
                        </m:sub>
                      </m:sSub>
                    </m:oMath>
                  </m:oMathPara>
                </a14:m>
                <a:endParaRPr lang="ru-RU" sz="1600" dirty="0"/>
              </a:p>
              <a:p>
                <a:r>
                  <a:rPr lang="ru-RU" sz="1600" dirty="0"/>
                  <a:t>где </a:t>
                </a:r>
                <a:r>
                  <a:rPr lang="ru-RU" sz="1600" dirty="0" err="1"/>
                  <a:t>Vк</a:t>
                </a:r>
                <a:r>
                  <a:rPr lang="ru-RU" sz="1600" dirty="0"/>
                  <a:t> – объем собственного котлована, м</a:t>
                </a:r>
                <a:r>
                  <a:rPr lang="ru-RU" sz="1600" baseline="30000" dirty="0"/>
                  <a:t>3</a:t>
                </a:r>
                <a:r>
                  <a:rPr lang="ru-RU" sz="1600" dirty="0"/>
                  <a:t>;</a:t>
                </a:r>
              </a:p>
              <a:p>
                <a:r>
                  <a:rPr lang="ru-RU" sz="1600" dirty="0"/>
                  <a:t>n – количество въездных и выездных траншей;</a:t>
                </a:r>
              </a:p>
              <a:p>
                <a:r>
                  <a:rPr lang="ru-RU" sz="1600" dirty="0" err="1"/>
                  <a:t>V</a:t>
                </a:r>
                <a:r>
                  <a:rPr lang="ru-RU" sz="1600" baseline="-25000" dirty="0" err="1"/>
                  <a:t>в.тр</a:t>
                </a:r>
                <a:r>
                  <a:rPr lang="ru-RU" sz="1600" dirty="0"/>
                  <a:t>. – их объем, м</a:t>
                </a:r>
                <a:r>
                  <a:rPr lang="ru-RU" sz="1600" baseline="30000" dirty="0"/>
                  <a:t>3</a:t>
                </a:r>
                <a:r>
                  <a:rPr lang="ru-RU" sz="1600" dirty="0"/>
                  <a:t>.</a:t>
                </a:r>
              </a:p>
              <a:p>
                <a:r>
                  <a:rPr lang="ru-RU" sz="1600" dirty="0"/>
                  <a:t>Объем траншей с вертикальными стенками</a:t>
                </a:r>
              </a:p>
              <a:p>
                <a14:m>
                  <m:oMath xmlns:m="http://schemas.openxmlformats.org/officeDocument/2006/math">
                    <m:sSub>
                      <m:sSubPr>
                        <m:ctrlPr>
                          <a:rPr lang="ru-RU" sz="1600" i="1">
                            <a:latin typeface="Cambria Math"/>
                          </a:rPr>
                        </m:ctrlPr>
                      </m:sSubPr>
                      <m:e>
                        <m:r>
                          <a:rPr lang="en-US" sz="1600" i="1">
                            <a:latin typeface="Cambria Math"/>
                          </a:rPr>
                          <m:t>𝑉</m:t>
                        </m:r>
                      </m:e>
                      <m:sub>
                        <m:r>
                          <a:rPr lang="ru-RU" sz="1600" i="1">
                            <a:latin typeface="Cambria Math"/>
                          </a:rPr>
                          <m:t>тр</m:t>
                        </m:r>
                      </m:sub>
                    </m:sSub>
                    <m:r>
                      <a:rPr lang="ru-RU" sz="1600" i="1">
                        <a:latin typeface="Cambria Math"/>
                      </a:rPr>
                      <m:t>=</m:t>
                    </m:r>
                    <m:d>
                      <m:dPr>
                        <m:ctrlPr>
                          <a:rPr lang="ru-RU" sz="1600" i="1">
                            <a:latin typeface="Cambria Math"/>
                          </a:rPr>
                        </m:ctrlPr>
                      </m:dPr>
                      <m:e>
                        <m:sSub>
                          <m:sSubPr>
                            <m:ctrlPr>
                              <a:rPr lang="ru-RU" sz="1600" i="1">
                                <a:latin typeface="Cambria Math"/>
                              </a:rPr>
                            </m:ctrlPr>
                          </m:sSubPr>
                          <m:e>
                            <m:r>
                              <a:rPr lang="ru-RU" sz="1600" i="1">
                                <a:latin typeface="Cambria Math"/>
                              </a:rPr>
                              <m:t>𝐹</m:t>
                            </m:r>
                          </m:e>
                          <m:sub>
                            <m:r>
                              <a:rPr lang="ru-RU" sz="1600" i="1">
                                <a:latin typeface="Cambria Math"/>
                              </a:rPr>
                              <m:t>1</m:t>
                            </m:r>
                          </m:sub>
                        </m:sSub>
                        <m:r>
                          <a:rPr lang="ru-RU" sz="1600" i="1">
                            <a:latin typeface="Cambria Math"/>
                          </a:rPr>
                          <m:t>+</m:t>
                        </m:r>
                        <m:sSub>
                          <m:sSubPr>
                            <m:ctrlPr>
                              <a:rPr lang="ru-RU" sz="1600" i="1">
                                <a:latin typeface="Cambria Math"/>
                              </a:rPr>
                            </m:ctrlPr>
                          </m:sSubPr>
                          <m:e>
                            <m:r>
                              <a:rPr lang="ru-RU" sz="1600" i="1">
                                <a:latin typeface="Cambria Math"/>
                              </a:rPr>
                              <m:t>𝐹</m:t>
                            </m:r>
                          </m:e>
                          <m:sub>
                            <m:r>
                              <a:rPr lang="ru-RU" sz="1600" i="1">
                                <a:latin typeface="Cambria Math"/>
                              </a:rPr>
                              <m:t>2</m:t>
                            </m:r>
                          </m:sub>
                        </m:sSub>
                      </m:e>
                    </m:d>
                    <m:r>
                      <a:rPr lang="ru-RU" sz="1600" i="1">
                        <a:latin typeface="Cambria Math"/>
                      </a:rPr>
                      <m:t>𝐿</m:t>
                    </m:r>
                    <m:r>
                      <a:rPr lang="ru-RU" sz="1600" i="1">
                        <a:latin typeface="Cambria Math"/>
                      </a:rPr>
                      <m:t>/2</m:t>
                    </m:r>
                  </m:oMath>
                </a14:m>
                <a:r>
                  <a:rPr lang="ru-RU" sz="1600" i="1" dirty="0"/>
                  <a:t> </a:t>
                </a:r>
                <a:r>
                  <a:rPr lang="ru-RU" sz="1600" dirty="0"/>
                  <a:t>или </a:t>
                </a:r>
                <a14:m>
                  <m:oMath xmlns:m="http://schemas.openxmlformats.org/officeDocument/2006/math">
                    <m:sSub>
                      <m:sSubPr>
                        <m:ctrlPr>
                          <a:rPr lang="ru-RU" sz="1600" i="1">
                            <a:latin typeface="Cambria Math"/>
                          </a:rPr>
                        </m:ctrlPr>
                      </m:sSubPr>
                      <m:e>
                        <m:r>
                          <a:rPr lang="en-US" sz="1600" i="1">
                            <a:latin typeface="Cambria Math"/>
                          </a:rPr>
                          <m:t>𝑉</m:t>
                        </m:r>
                      </m:e>
                      <m:sub>
                        <m:r>
                          <a:rPr lang="ru-RU" sz="1600" i="1">
                            <a:latin typeface="Cambria Math"/>
                          </a:rPr>
                          <m:t>тр</m:t>
                        </m:r>
                      </m:sub>
                    </m:sSub>
                    <m:r>
                      <a:rPr lang="ru-RU" sz="1600" i="1">
                        <a:latin typeface="Cambria Math"/>
                      </a:rPr>
                      <m:t>=</m:t>
                    </m:r>
                    <m:sSub>
                      <m:sSubPr>
                        <m:ctrlPr>
                          <a:rPr lang="ru-RU" sz="1600" i="1">
                            <a:latin typeface="Cambria Math"/>
                          </a:rPr>
                        </m:ctrlPr>
                      </m:sSubPr>
                      <m:e>
                        <m:r>
                          <a:rPr lang="en-US" sz="1600" i="1">
                            <a:latin typeface="Cambria Math"/>
                          </a:rPr>
                          <m:t>𝐵</m:t>
                        </m:r>
                      </m:e>
                      <m:sub>
                        <m:r>
                          <a:rPr lang="ru-RU" sz="1600" i="1">
                            <a:latin typeface="Cambria Math"/>
                          </a:rPr>
                          <m:t>тр</m:t>
                        </m:r>
                      </m:sub>
                    </m:sSub>
                    <m:d>
                      <m:dPr>
                        <m:ctrlPr>
                          <a:rPr lang="ru-RU" sz="1600" i="1">
                            <a:latin typeface="Cambria Math"/>
                          </a:rPr>
                        </m:ctrlPr>
                      </m:dPr>
                      <m:e>
                        <m:sSub>
                          <m:sSubPr>
                            <m:ctrlPr>
                              <a:rPr lang="ru-RU" sz="1600" i="1">
                                <a:latin typeface="Cambria Math"/>
                              </a:rPr>
                            </m:ctrlPr>
                          </m:sSubPr>
                          <m:e>
                            <m:r>
                              <a:rPr lang="en-US" sz="1600" i="1">
                                <a:latin typeface="Cambria Math"/>
                              </a:rPr>
                              <m:t>𝐻</m:t>
                            </m:r>
                          </m:e>
                          <m:sub>
                            <m:r>
                              <a:rPr lang="ru-RU" sz="1600" i="1">
                                <a:latin typeface="Cambria Math"/>
                              </a:rPr>
                              <m:t>1</m:t>
                            </m:r>
                          </m:sub>
                        </m:sSub>
                        <m:r>
                          <a:rPr lang="ru-RU" sz="1600" i="1">
                            <a:latin typeface="Cambria Math"/>
                          </a:rPr>
                          <m:t>+</m:t>
                        </m:r>
                        <m:sSub>
                          <m:sSubPr>
                            <m:ctrlPr>
                              <a:rPr lang="ru-RU" sz="1600" i="1">
                                <a:latin typeface="Cambria Math"/>
                              </a:rPr>
                            </m:ctrlPr>
                          </m:sSubPr>
                          <m:e>
                            <m:r>
                              <a:rPr lang="ru-RU" sz="1600" i="1">
                                <a:latin typeface="Cambria Math"/>
                              </a:rPr>
                              <m:t>𝐻</m:t>
                            </m:r>
                          </m:e>
                          <m:sub>
                            <m:r>
                              <a:rPr lang="ru-RU" sz="1600" i="1">
                                <a:latin typeface="Cambria Math"/>
                              </a:rPr>
                              <m:t>2</m:t>
                            </m:r>
                          </m:sub>
                        </m:sSub>
                      </m:e>
                    </m:d>
                  </m:oMath>
                </a14:m>
                <a:endParaRPr lang="ru-RU" sz="1600" dirty="0"/>
              </a:p>
              <a:p>
                <a:r>
                  <a:rPr lang="ru-RU" sz="1600" dirty="0"/>
                  <a:t> где F</a:t>
                </a:r>
                <a:r>
                  <a:rPr lang="ru-RU" sz="1600" baseline="-25000" dirty="0"/>
                  <a:t>1</a:t>
                </a:r>
                <a:r>
                  <a:rPr lang="ru-RU" sz="1600" dirty="0"/>
                  <a:t> и F</a:t>
                </a:r>
                <a:r>
                  <a:rPr lang="ru-RU" sz="1600" baseline="-25000" dirty="0"/>
                  <a:t>2</a:t>
                </a:r>
                <a:r>
                  <a:rPr lang="ru-RU" sz="1600" dirty="0"/>
                  <a:t> – площади траншеи в ее двух крайних поперечных сечениях; </a:t>
                </a:r>
                <a:r>
                  <a:rPr lang="ru-RU" sz="1600" dirty="0" err="1"/>
                  <a:t>В</a:t>
                </a:r>
                <a:r>
                  <a:rPr lang="ru-RU" sz="1600" baseline="-25000" dirty="0" err="1"/>
                  <a:t>тр</a:t>
                </a:r>
                <a:r>
                  <a:rPr lang="ru-RU" sz="1600" dirty="0"/>
                  <a:t> – ширина траншеи; Н</a:t>
                </a:r>
                <a:r>
                  <a:rPr lang="ru-RU" sz="1600" baseline="-25000" dirty="0"/>
                  <a:t>1</a:t>
                </a:r>
                <a:r>
                  <a:rPr lang="ru-RU" sz="1600" dirty="0"/>
                  <a:t> и Н</a:t>
                </a:r>
                <a:r>
                  <a:rPr lang="ru-RU" sz="1600" baseline="-25000" dirty="0"/>
                  <a:t>2</a:t>
                </a:r>
                <a:r>
                  <a:rPr lang="ru-RU" sz="1600" dirty="0"/>
                  <a:t> – глубина ее в двух крайних поперечных сечениях.</a:t>
                </a:r>
              </a:p>
              <a:p>
                <a:r>
                  <a:rPr lang="ru-RU" sz="1600" dirty="0"/>
                  <a:t>Объем траншеи с откосами (рисунок 2в) можно определить по вышеприведенной формуле, при этом площади поперечного сечения</a:t>
                </a:r>
              </a:p>
              <a:p>
                <a:pPr/>
                <a14:m>
                  <m:oMathPara xmlns:m="http://schemas.openxmlformats.org/officeDocument/2006/math">
                    <m:oMathParaPr>
                      <m:jc m:val="centerGroup"/>
                    </m:oMathParaPr>
                    <m:oMath xmlns:m="http://schemas.openxmlformats.org/officeDocument/2006/math">
                      <m:sSub>
                        <m:sSubPr>
                          <m:ctrlPr>
                            <a:rPr lang="ru-RU" sz="1600" i="1">
                              <a:latin typeface="Cambria Math"/>
                            </a:rPr>
                          </m:ctrlPr>
                        </m:sSubPr>
                        <m:e>
                          <m:r>
                            <a:rPr lang="en-US" sz="1600" i="1">
                              <a:latin typeface="Cambria Math"/>
                            </a:rPr>
                            <m:t>𝐹</m:t>
                          </m:r>
                        </m:e>
                        <m:sub>
                          <m:r>
                            <a:rPr lang="en-US" sz="1600" i="1">
                              <a:latin typeface="Cambria Math"/>
                            </a:rPr>
                            <m:t>1,2</m:t>
                          </m:r>
                        </m:sub>
                      </m:sSub>
                      <m:r>
                        <a:rPr lang="en-US" sz="1600" i="1">
                          <a:latin typeface="Cambria Math"/>
                        </a:rPr>
                        <m:t>=</m:t>
                      </m:r>
                      <m:d>
                        <m:dPr>
                          <m:ctrlPr>
                            <a:rPr lang="ru-RU" sz="1600" i="1">
                              <a:latin typeface="Cambria Math"/>
                            </a:rPr>
                          </m:ctrlPr>
                        </m:dPr>
                        <m:e>
                          <m:sSub>
                            <m:sSubPr>
                              <m:ctrlPr>
                                <a:rPr lang="ru-RU" sz="1600" i="1">
                                  <a:latin typeface="Cambria Math"/>
                                </a:rPr>
                              </m:ctrlPr>
                            </m:sSubPr>
                            <m:e>
                              <m:r>
                                <a:rPr lang="en-US" sz="1600" i="1">
                                  <a:latin typeface="Cambria Math"/>
                                </a:rPr>
                                <m:t>𝐵</m:t>
                              </m:r>
                            </m:e>
                            <m:sub>
                              <m:r>
                                <a:rPr lang="ru-RU" sz="1600" i="1">
                                  <a:latin typeface="Cambria Math"/>
                                </a:rPr>
                                <m:t>тр</m:t>
                              </m:r>
                            </m:sub>
                          </m:sSub>
                          <m:r>
                            <a:rPr lang="en-US" sz="1600" i="1">
                              <a:latin typeface="Cambria Math"/>
                            </a:rPr>
                            <m:t>+</m:t>
                          </m:r>
                          <m:r>
                            <a:rPr lang="en-US" sz="1600" i="1">
                              <a:latin typeface="Cambria Math"/>
                            </a:rPr>
                            <m:t>𝑚</m:t>
                          </m:r>
                          <m:sSub>
                            <m:sSubPr>
                              <m:ctrlPr>
                                <a:rPr lang="ru-RU" sz="1600" i="1">
                                  <a:latin typeface="Cambria Math"/>
                                </a:rPr>
                              </m:ctrlPr>
                            </m:sSubPr>
                            <m:e>
                              <m:r>
                                <a:rPr lang="en-US" sz="1600" i="1">
                                  <a:latin typeface="Cambria Math"/>
                                </a:rPr>
                                <m:t>𝐻</m:t>
                              </m:r>
                            </m:e>
                            <m:sub>
                              <m:r>
                                <a:rPr lang="en-US" sz="1600" i="1">
                                  <a:latin typeface="Cambria Math"/>
                                </a:rPr>
                                <m:t>1,2</m:t>
                              </m:r>
                            </m:sub>
                          </m:sSub>
                        </m:e>
                      </m:d>
                      <m:sSub>
                        <m:sSubPr>
                          <m:ctrlPr>
                            <a:rPr lang="ru-RU" sz="1600" i="1">
                              <a:latin typeface="Cambria Math"/>
                            </a:rPr>
                          </m:ctrlPr>
                        </m:sSubPr>
                        <m:e>
                          <m:r>
                            <a:rPr lang="en-US" sz="1600" i="1">
                              <a:latin typeface="Cambria Math"/>
                            </a:rPr>
                            <m:t>𝐻</m:t>
                          </m:r>
                        </m:e>
                        <m:sub>
                          <m:r>
                            <a:rPr lang="en-US" sz="1600" i="1">
                              <a:latin typeface="Cambria Math"/>
                            </a:rPr>
                            <m:t>1,2</m:t>
                          </m:r>
                        </m:sub>
                      </m:sSub>
                    </m:oMath>
                  </m:oMathPara>
                </a14:m>
                <a:endParaRPr lang="ru-RU" sz="1600" dirty="0"/>
              </a:p>
              <a:p>
                <a:r>
                  <a:rPr lang="ru-RU" sz="1600" dirty="0"/>
                  <a:t>Точное значение объема траншеи определяют по формуле </a:t>
                </a:r>
                <a:r>
                  <a:rPr lang="ru-RU" sz="1600" dirty="0" err="1"/>
                  <a:t>Мурзо</a:t>
                </a:r>
                <a:endParaRPr lang="ru-RU" sz="1600" dirty="0"/>
              </a:p>
              <a:p>
                <a:pPr/>
                <a14:m>
                  <m:oMathPara xmlns:m="http://schemas.openxmlformats.org/officeDocument/2006/math">
                    <m:oMathParaPr>
                      <m:jc m:val="centerGroup"/>
                    </m:oMathParaPr>
                    <m:oMath xmlns:m="http://schemas.openxmlformats.org/officeDocument/2006/math">
                      <m:r>
                        <a:rPr lang="ru-RU" sz="1600" i="1">
                          <a:latin typeface="Cambria Math"/>
                        </a:rPr>
                        <m:t>𝑉</m:t>
                      </m:r>
                      <m:r>
                        <a:rPr lang="ru-RU" sz="1600" i="1">
                          <a:latin typeface="Cambria Math"/>
                        </a:rPr>
                        <m:t>=</m:t>
                      </m:r>
                      <m:sSub>
                        <m:sSubPr>
                          <m:ctrlPr>
                            <a:rPr lang="ru-RU" sz="1600" i="1">
                              <a:latin typeface="Cambria Math"/>
                            </a:rPr>
                          </m:ctrlPr>
                        </m:sSubPr>
                        <m:e>
                          <m:r>
                            <a:rPr lang="ru-RU" sz="1600" i="1">
                              <a:latin typeface="Cambria Math"/>
                            </a:rPr>
                            <m:t>𝐹</m:t>
                          </m:r>
                        </m:e>
                        <m:sub>
                          <m:r>
                            <a:rPr lang="ru-RU" sz="1600" i="1">
                              <a:latin typeface="Cambria Math"/>
                            </a:rPr>
                            <m:t>𝑐𝑝</m:t>
                          </m:r>
                        </m:sub>
                      </m:sSub>
                      <m:r>
                        <a:rPr lang="ru-RU" sz="1600" i="1">
                          <a:latin typeface="Cambria Math"/>
                        </a:rPr>
                        <m:t>+</m:t>
                      </m:r>
                      <m:d>
                        <m:dPr>
                          <m:begChr m:val="["/>
                          <m:endChr m:val="]"/>
                          <m:ctrlPr>
                            <a:rPr lang="ru-RU" sz="1600" i="1">
                              <a:latin typeface="Cambria Math"/>
                            </a:rPr>
                          </m:ctrlPr>
                        </m:dPr>
                        <m:e>
                          <m:r>
                            <a:rPr lang="ru-RU" sz="1600" i="1">
                              <a:latin typeface="Cambria Math"/>
                            </a:rPr>
                            <m:t>𝑚</m:t>
                          </m:r>
                          <m:sSup>
                            <m:sSupPr>
                              <m:ctrlPr>
                                <a:rPr lang="ru-RU" sz="1600" i="1">
                                  <a:latin typeface="Cambria Math"/>
                                </a:rPr>
                              </m:ctrlPr>
                            </m:sSupPr>
                            <m:e>
                              <m:d>
                                <m:dPr>
                                  <m:ctrlPr>
                                    <a:rPr lang="ru-RU" sz="1600" i="1">
                                      <a:latin typeface="Cambria Math"/>
                                    </a:rPr>
                                  </m:ctrlPr>
                                </m:dPr>
                                <m:e>
                                  <m:sSub>
                                    <m:sSubPr>
                                      <m:ctrlPr>
                                        <a:rPr lang="ru-RU" sz="1600" i="1">
                                          <a:latin typeface="Cambria Math"/>
                                        </a:rPr>
                                      </m:ctrlPr>
                                    </m:sSubPr>
                                    <m:e>
                                      <m:r>
                                        <a:rPr lang="ru-RU" sz="1600" i="1">
                                          <a:latin typeface="Cambria Math"/>
                                        </a:rPr>
                                        <m:t>𝐻</m:t>
                                      </m:r>
                                    </m:e>
                                    <m:sub>
                                      <m:r>
                                        <a:rPr lang="ru-RU" sz="1600" i="1">
                                          <a:latin typeface="Cambria Math"/>
                                        </a:rPr>
                                        <m:t>1</m:t>
                                      </m:r>
                                    </m:sub>
                                  </m:sSub>
                                  <m:r>
                                    <a:rPr lang="ru-RU" sz="1600" i="1">
                                      <a:latin typeface="Cambria Math"/>
                                    </a:rPr>
                                    <m:t>+</m:t>
                                  </m:r>
                                  <m:sSub>
                                    <m:sSubPr>
                                      <m:ctrlPr>
                                        <a:rPr lang="ru-RU" sz="1600" i="1">
                                          <a:latin typeface="Cambria Math"/>
                                        </a:rPr>
                                      </m:ctrlPr>
                                    </m:sSubPr>
                                    <m:e>
                                      <m:r>
                                        <a:rPr lang="ru-RU" sz="1600" i="1">
                                          <a:latin typeface="Cambria Math"/>
                                        </a:rPr>
                                        <m:t>𝐻</m:t>
                                      </m:r>
                                    </m:e>
                                    <m:sub>
                                      <m:r>
                                        <a:rPr lang="ru-RU" sz="1600" i="1">
                                          <a:latin typeface="Cambria Math"/>
                                        </a:rPr>
                                        <m:t>2</m:t>
                                      </m:r>
                                    </m:sub>
                                  </m:sSub>
                                </m:e>
                              </m:d>
                            </m:e>
                            <m:sup>
                              <m:r>
                                <a:rPr lang="ru-RU" sz="1600" i="1">
                                  <a:latin typeface="Cambria Math"/>
                                </a:rPr>
                                <m:t>2</m:t>
                              </m:r>
                            </m:sup>
                          </m:sSup>
                          <m:r>
                            <a:rPr lang="ru-RU" sz="1600" i="1">
                              <a:latin typeface="Cambria Math"/>
                            </a:rPr>
                            <m:t>/12</m:t>
                          </m:r>
                        </m:e>
                      </m:d>
                      <m:r>
                        <a:rPr lang="en-US" sz="1600" i="1">
                          <a:latin typeface="Cambria Math"/>
                        </a:rPr>
                        <m:t>𝐿</m:t>
                      </m:r>
                    </m:oMath>
                  </m:oMathPara>
                </a14:m>
                <a:endParaRPr lang="ru-RU" sz="1600" dirty="0"/>
              </a:p>
              <a:p>
                <a:r>
                  <a:rPr lang="ru-RU" sz="1600" dirty="0"/>
                  <a:t>Где Н</a:t>
                </a:r>
                <a:r>
                  <a:rPr lang="ru-RU" sz="1600" baseline="-25000" dirty="0"/>
                  <a:t>1</a:t>
                </a:r>
                <a:r>
                  <a:rPr lang="ru-RU" sz="1600" dirty="0"/>
                  <a:t> и Н</a:t>
                </a:r>
                <a:r>
                  <a:rPr lang="ru-RU" sz="1600" baseline="-25000" dirty="0"/>
                  <a:t>2</a:t>
                </a:r>
                <a:r>
                  <a:rPr lang="ru-RU" sz="1600" dirty="0"/>
                  <a:t> – глубина в начале и в конце участка.</a:t>
                </a:r>
              </a:p>
            </p:txBody>
          </p:sp>
        </mc:Choice>
        <mc:Fallback xmlns="">
          <p:sp>
            <p:nvSpPr>
              <p:cNvPr id="4" name="Прямоугольник 3"/>
              <p:cNvSpPr>
                <a:spLocks noRot="1" noChangeAspect="1" noMove="1" noResize="1" noEditPoints="1" noAdjustHandles="1" noChangeArrowheads="1" noChangeShapeType="1" noTextEdit="1"/>
              </p:cNvSpPr>
              <p:nvPr/>
            </p:nvSpPr>
            <p:spPr>
              <a:xfrm>
                <a:off x="201710" y="1085395"/>
                <a:ext cx="8712968" cy="5583965"/>
              </a:xfrm>
              <a:prstGeom prst="rect">
                <a:avLst/>
              </a:prstGeom>
              <a:blipFill rotWithShape="1">
                <a:blip r:embed="rId2"/>
                <a:stretch>
                  <a:fillRect l="-350" r="-560" b="-437"/>
                </a:stretch>
              </a:blipFill>
            </p:spPr>
            <p:txBody>
              <a:bodyPr/>
              <a:lstStyle/>
              <a:p>
                <a:r>
                  <a:rPr lang="ru-RU">
                    <a:noFill/>
                  </a:rPr>
                  <a:t> </a:t>
                </a:r>
              </a:p>
            </p:txBody>
          </p:sp>
        </mc:Fallback>
      </mc:AlternateContent>
      <p:sp>
        <p:nvSpPr>
          <p:cNvPr id="5" name="Заголовок 1"/>
          <p:cNvSpPr>
            <a:spLocks noGrp="1"/>
          </p:cNvSpPr>
          <p:nvPr>
            <p:ph type="title"/>
          </p:nvPr>
        </p:nvSpPr>
        <p:spPr/>
        <p:txBody>
          <a:bodyPr/>
          <a:lstStyle/>
          <a:p>
            <a:r>
              <a:rPr lang="ru-RU" b="1" dirty="0"/>
              <a:t>Определение объемов грунтовых масс при разработке котлованов и траншей</a:t>
            </a:r>
            <a:endParaRPr lang="ru-RU" dirty="0"/>
          </a:p>
        </p:txBody>
      </p:sp>
    </p:spTree>
    <p:extLst>
      <p:ext uri="{BB962C8B-B14F-4D97-AF65-F5344CB8AC3E}">
        <p14:creationId xmlns:p14="http://schemas.microsoft.com/office/powerpoint/2010/main" val="36036111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7372" y="332656"/>
            <a:ext cx="7520940" cy="548640"/>
          </a:xfrm>
        </p:spPr>
        <p:txBody>
          <a:bodyPr/>
          <a:lstStyle/>
          <a:p>
            <a:r>
              <a:rPr lang="ru-RU" sz="2400" dirty="0"/>
              <a:t>Разработка грунта землеройными машинами</a:t>
            </a:r>
          </a:p>
        </p:txBody>
      </p:sp>
      <p:pic>
        <p:nvPicPr>
          <p:cNvPr id="14338" name="Picture 2" descr="ÐÐ°ÑÑÐ¸Ð½ÐºÐ¸ Ð¿Ð¾ Ð·Ð°Ð¿ÑÐ¾ÑÑ Ð Ð°Ð·ÑÐ°Ð±Ð¾ÑÐºÐ° Ð³ÑÑÐ½ÑÐ° Ð·ÐµÐ¼Ð»ÐµÑÐ¾Ð¹Ð½ÑÐ¼Ð¸ Ð¼Ð°ÑÐ¸Ð½Ð°Ð¼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052736"/>
            <a:ext cx="7558172" cy="56612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7584" y="5949280"/>
            <a:ext cx="468052" cy="369332"/>
          </a:xfrm>
          <a:prstGeom prst="rect">
            <a:avLst/>
          </a:prstGeom>
          <a:solidFill>
            <a:schemeClr val="bg1"/>
          </a:solidFill>
        </p:spPr>
        <p:txBody>
          <a:bodyPr wrap="square" rtlCol="0">
            <a:spAutoFit/>
          </a:bodyPr>
          <a:lstStyle/>
          <a:p>
            <a:endParaRPr lang="ru-RU" dirty="0"/>
          </a:p>
        </p:txBody>
      </p:sp>
      <p:pic>
        <p:nvPicPr>
          <p:cNvPr id="19458" name="Picture 2" descr="Картинки по запросу &quot;Разработка грунта землеройными машинами&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980728"/>
            <a:ext cx="8264209" cy="5075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2684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5362" name="Picture 2" descr="https://cf.ppt-online.org/files1/slide/t/TjplH1C5t6SPziQGmsOIBLoEZDuAkNM09vUewcr4nW/slide-4.jpg"/>
          <p:cNvPicPr>
            <a:picLocks noChangeAspect="1" noChangeArrowheads="1"/>
          </p:cNvPicPr>
          <p:nvPr/>
        </p:nvPicPr>
        <p:blipFill rotWithShape="1">
          <a:blip r:embed="rId2">
            <a:extLst>
              <a:ext uri="{28A0092B-C50C-407E-A947-70E740481C1C}">
                <a14:useLocalDpi xmlns:a14="http://schemas.microsoft.com/office/drawing/2010/main" val="0"/>
              </a:ext>
            </a:extLst>
          </a:blip>
          <a:srcRect l="3119" t="8246" r="2504"/>
          <a:stretch/>
        </p:blipFill>
        <p:spPr bwMode="auto">
          <a:xfrm>
            <a:off x="524435" y="0"/>
            <a:ext cx="8256494" cy="68490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5949280"/>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130014219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6386" name="Picture 2" descr="https://cf.ppt-online.org/files1/slide/t/TjplH1C5t6SPziQGmsOIBLoEZDuAkNM09vUewcr4nW/slid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999"/>
            <a:ext cx="9168085" cy="686711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Картинки по запросу &quot;драглайн&quot;&quot;"/>
          <p:cNvPicPr>
            <a:picLocks noChangeAspect="1" noChangeArrowheads="1"/>
          </p:cNvPicPr>
          <p:nvPr/>
        </p:nvPicPr>
        <p:blipFill rotWithShape="1">
          <a:blip r:embed="rId3">
            <a:extLst>
              <a:ext uri="{28A0092B-C50C-407E-A947-70E740481C1C}">
                <a14:useLocalDpi xmlns:a14="http://schemas.microsoft.com/office/drawing/2010/main" val="0"/>
              </a:ext>
            </a:extLst>
          </a:blip>
          <a:srcRect r="3176"/>
          <a:stretch/>
        </p:blipFill>
        <p:spPr bwMode="auto">
          <a:xfrm>
            <a:off x="5940152" y="3140967"/>
            <a:ext cx="3240359" cy="2089185"/>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Картинки по запросу &quot;экскаватор прямая лопата&quot;&quot;"/>
          <p:cNvPicPr>
            <a:picLocks noChangeAspect="1" noChangeArrowheads="1"/>
          </p:cNvPicPr>
          <p:nvPr/>
        </p:nvPicPr>
        <p:blipFill rotWithShape="1">
          <a:blip r:embed="rId4">
            <a:extLst>
              <a:ext uri="{28A0092B-C50C-407E-A947-70E740481C1C}">
                <a14:useLocalDpi xmlns:a14="http://schemas.microsoft.com/office/drawing/2010/main" val="0"/>
              </a:ext>
            </a:extLst>
          </a:blip>
          <a:srcRect l="2394" t="1" r="3714" b="16601"/>
          <a:stretch/>
        </p:blipFill>
        <p:spPr bwMode="auto">
          <a:xfrm>
            <a:off x="-118186" y="-999"/>
            <a:ext cx="3001640" cy="2696093"/>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Картинки по запросу &quot;экскаватор прямая лопата&quot;&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9774" y="0"/>
            <a:ext cx="3134394" cy="2636989"/>
          </a:xfrm>
          <a:prstGeom prst="rect">
            <a:avLst/>
          </a:prstGeom>
          <a:noFill/>
          <a:extLst>
            <a:ext uri="{909E8E84-426E-40DD-AFC4-6F175D3DCCD1}">
              <a14:hiddenFill xmlns:a14="http://schemas.microsoft.com/office/drawing/2010/main">
                <a:solidFill>
                  <a:srgbClr val="FFFFFF"/>
                </a:solidFill>
              </a14:hiddenFill>
            </a:ext>
          </a:extLst>
        </p:spPr>
      </p:pic>
      <p:pic>
        <p:nvPicPr>
          <p:cNvPr id="16396" name="Picture 12" descr="Картинки по запросу &quot;экскаватор грейфер&quot;&quot;"/>
          <p:cNvPicPr>
            <a:picLocks noChangeAspect="1" noChangeArrowheads="1"/>
          </p:cNvPicPr>
          <p:nvPr/>
        </p:nvPicPr>
        <p:blipFill rotWithShape="1">
          <a:blip r:embed="rId6">
            <a:extLst>
              <a:ext uri="{28A0092B-C50C-407E-A947-70E740481C1C}">
                <a14:useLocalDpi xmlns:a14="http://schemas.microsoft.com/office/drawing/2010/main" val="0"/>
              </a:ext>
            </a:extLst>
          </a:blip>
          <a:srcRect b="15653"/>
          <a:stretch/>
        </p:blipFill>
        <p:spPr bwMode="auto">
          <a:xfrm>
            <a:off x="-108520" y="3140968"/>
            <a:ext cx="3024336" cy="2088257"/>
          </a:xfrm>
          <a:prstGeom prst="rect">
            <a:avLst/>
          </a:prstGeom>
          <a:noFill/>
          <a:extLst>
            <a:ext uri="{909E8E84-426E-40DD-AFC4-6F175D3DCCD1}">
              <a14:hiddenFill xmlns:a14="http://schemas.microsoft.com/office/drawing/2010/main">
                <a:solidFill>
                  <a:srgbClr val="FFFFFF"/>
                </a:solidFill>
              </a14:hiddenFill>
            </a:ext>
          </a:extLst>
        </p:spPr>
      </p:pic>
      <p:pic>
        <p:nvPicPr>
          <p:cNvPr id="16398" name="Picture 14" descr="Картинки по запросу &quot;экскаватор шагающий&quot;&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7864" y="5589240"/>
            <a:ext cx="2234359"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6400" name="Picture 16" descr="Картинки по запросу &quot;экскаватор шагающий&quot;&quo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186" y="5612206"/>
            <a:ext cx="2025890" cy="1345186"/>
          </a:xfrm>
          <a:prstGeom prst="rect">
            <a:avLst/>
          </a:prstGeom>
          <a:noFill/>
          <a:extLst>
            <a:ext uri="{909E8E84-426E-40DD-AFC4-6F175D3DCCD1}">
              <a14:hiddenFill xmlns:a14="http://schemas.microsoft.com/office/drawing/2010/main">
                <a:solidFill>
                  <a:srgbClr val="FFFFFF"/>
                </a:solidFill>
              </a14:hiddenFill>
            </a:ext>
          </a:extLst>
        </p:spPr>
      </p:pic>
      <p:pic>
        <p:nvPicPr>
          <p:cNvPr id="16402" name="Picture 18" descr="Картинки по запросу &quot;экскаватор карьерный&quot;&quot;"/>
          <p:cNvPicPr>
            <a:picLocks noChangeAspect="1" noChangeArrowheads="1"/>
          </p:cNvPicPr>
          <p:nvPr/>
        </p:nvPicPr>
        <p:blipFill rotWithShape="1">
          <a:blip r:embed="rId9">
            <a:extLst>
              <a:ext uri="{28A0092B-C50C-407E-A947-70E740481C1C}">
                <a14:useLocalDpi xmlns:a14="http://schemas.microsoft.com/office/drawing/2010/main" val="0"/>
              </a:ext>
            </a:extLst>
          </a:blip>
          <a:srcRect l="10975" t="7950" b="12051"/>
          <a:stretch/>
        </p:blipFill>
        <p:spPr bwMode="auto">
          <a:xfrm>
            <a:off x="6948264" y="5589240"/>
            <a:ext cx="2195735" cy="1431314"/>
          </a:xfrm>
          <a:prstGeom prst="rect">
            <a:avLst/>
          </a:prstGeom>
          <a:noFill/>
          <a:extLst>
            <a:ext uri="{909E8E84-426E-40DD-AFC4-6F175D3DCCD1}">
              <a14:hiddenFill xmlns:a14="http://schemas.microsoft.com/office/drawing/2010/main">
                <a:solidFill>
                  <a:srgbClr val="FFFFFF"/>
                </a:solidFill>
              </a14:hiddenFill>
            </a:ext>
          </a:extLst>
        </p:spPr>
      </p:pic>
      <p:pic>
        <p:nvPicPr>
          <p:cNvPr id="16406" name="Picture 22" descr="Картинки по запросу &quot;малый фронтальный погрузчик&quot;&quot;"/>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564" t="7994" r="4105" b="4981"/>
          <a:stretch/>
        </p:blipFill>
        <p:spPr bwMode="auto">
          <a:xfrm>
            <a:off x="2915817" y="3140968"/>
            <a:ext cx="3024336" cy="2089185"/>
          </a:xfrm>
          <a:prstGeom prst="rect">
            <a:avLst/>
          </a:prstGeom>
          <a:noFill/>
          <a:extLst>
            <a:ext uri="{909E8E84-426E-40DD-AFC4-6F175D3DCCD1}">
              <a14:hiddenFill xmlns:a14="http://schemas.microsoft.com/office/drawing/2010/main">
                <a:solidFill>
                  <a:srgbClr val="FFFFFF"/>
                </a:solidFill>
              </a14:hiddenFill>
            </a:ext>
          </a:extLst>
        </p:spPr>
      </p:pic>
      <p:sp>
        <p:nvSpPr>
          <p:cNvPr id="4" name="Дуга 3"/>
          <p:cNvSpPr/>
          <p:nvPr/>
        </p:nvSpPr>
        <p:spPr>
          <a:xfrm>
            <a:off x="-24085" y="2606475"/>
            <a:ext cx="9168085"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 name="Прямая соединительная линия 5"/>
          <p:cNvCxnSpPr/>
          <p:nvPr/>
        </p:nvCxnSpPr>
        <p:spPr>
          <a:xfrm>
            <a:off x="-118186" y="2604359"/>
            <a:ext cx="9262187"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118186" y="3131378"/>
            <a:ext cx="929869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15355" y="5229200"/>
            <a:ext cx="9195867"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180528" y="5589240"/>
            <a:ext cx="9361040" cy="621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2915816" y="1"/>
            <a:ext cx="0" cy="561662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5940152" y="1"/>
            <a:ext cx="0" cy="561662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a:off x="1907704" y="5616624"/>
            <a:ext cx="0" cy="124137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a:off x="3347864" y="5613069"/>
            <a:ext cx="0" cy="126876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5574390" y="5616624"/>
            <a:ext cx="0" cy="126876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6904449" y="5589240"/>
            <a:ext cx="0" cy="126876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896139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7410" name="Picture 2" descr="https://cf.ppt-online.org/files1/slide/t/TjplH1C5t6SPziQGmsOIBLoEZDuAkNM09vUewcr4nW/slide-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345"/>
            <a:ext cx="9144000" cy="68490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67" y="3861048"/>
            <a:ext cx="936104" cy="369332"/>
          </a:xfrm>
          <a:prstGeom prst="rect">
            <a:avLst/>
          </a:prstGeom>
          <a:solidFill>
            <a:schemeClr val="bg1"/>
          </a:solidFill>
        </p:spPr>
        <p:txBody>
          <a:bodyPr wrap="square" rtlCol="0">
            <a:spAutoFit/>
          </a:bodyPr>
          <a:lstStyle/>
          <a:p>
            <a:endParaRPr lang="ru-RU" dirty="0"/>
          </a:p>
        </p:txBody>
      </p:sp>
      <p:sp>
        <p:nvSpPr>
          <p:cNvPr id="5" name="TextBox 4"/>
          <p:cNvSpPr txBox="1"/>
          <p:nvPr/>
        </p:nvSpPr>
        <p:spPr>
          <a:xfrm>
            <a:off x="5004048" y="1268760"/>
            <a:ext cx="720080"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168954415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8434" name="Picture 2" descr="https://cf.ppt-online.org/files1/slide/t/TjplH1C5t6SPziQGmsOIBLoEZDuAkNM09vUewcr4nW/slide-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55921"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5536" y="4684494"/>
            <a:ext cx="864096" cy="184666"/>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36829421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343900" cy="548640"/>
          </a:xfrm>
        </p:spPr>
        <p:txBody>
          <a:bodyPr/>
          <a:lstStyle/>
          <a:p>
            <a:r>
              <a:rPr lang="ru-RU" sz="2400" dirty="0"/>
              <a:t>Разработка грунта одноковшовыми экскаваторами</a:t>
            </a:r>
          </a:p>
        </p:txBody>
      </p:sp>
      <p:pic>
        <p:nvPicPr>
          <p:cNvPr id="63490" name="Picture 2" descr="width=3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188" y="1052736"/>
            <a:ext cx="3048000" cy="469582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75656" y="667178"/>
            <a:ext cx="5724128" cy="369332"/>
          </a:xfrm>
          <a:prstGeom prst="rect">
            <a:avLst/>
          </a:prstGeom>
        </p:spPr>
        <p:txBody>
          <a:bodyPr wrap="square">
            <a:spAutoFit/>
          </a:bodyPr>
          <a:lstStyle/>
          <a:p>
            <a:r>
              <a:rPr lang="ru-RU" b="1" dirty="0"/>
              <a:t>Разработка грунта экскаватором прямая лопата</a:t>
            </a:r>
          </a:p>
        </p:txBody>
      </p:sp>
      <p:sp>
        <p:nvSpPr>
          <p:cNvPr id="4" name="Прямоугольник 3"/>
          <p:cNvSpPr/>
          <p:nvPr/>
        </p:nvSpPr>
        <p:spPr>
          <a:xfrm>
            <a:off x="35496" y="5733256"/>
            <a:ext cx="4572000" cy="1169551"/>
          </a:xfrm>
          <a:prstGeom prst="rect">
            <a:avLst/>
          </a:prstGeom>
        </p:spPr>
        <p:txBody>
          <a:bodyPr>
            <a:spAutoFit/>
          </a:bodyPr>
          <a:lstStyle/>
          <a:p>
            <a:r>
              <a:rPr lang="ru-RU" sz="1400" dirty="0"/>
              <a:t>а — лобовая проходка с односторонней погрузкой грунта в </a:t>
            </a:r>
            <a:r>
              <a:rPr lang="ru-RU" sz="1400" dirty="0" smtClean="0"/>
              <a:t>автосамосвалы</a:t>
            </a:r>
            <a:r>
              <a:rPr lang="ru-RU" sz="1400" dirty="0"/>
              <a:t>; </a:t>
            </a:r>
            <a:r>
              <a:rPr lang="ru-RU" sz="1400" dirty="0" smtClean="0"/>
              <a:t>б— </a:t>
            </a:r>
            <a:r>
              <a:rPr lang="ru-RU" sz="1400" dirty="0"/>
              <a:t>то же, с двусторонней погрузкой; в — то же, с </a:t>
            </a:r>
            <a:r>
              <a:rPr lang="ru-RU" sz="1400" dirty="0" smtClean="0"/>
              <a:t>перемещением экскаватора </a:t>
            </a:r>
            <a:r>
              <a:rPr lang="ru-RU" sz="1400" dirty="0"/>
              <a:t>по зигзагу; г - уширенная </a:t>
            </a:r>
            <a:r>
              <a:rPr lang="ru-RU" sz="1400" dirty="0" err="1" smtClean="0"/>
              <a:t>пpoxодкa</a:t>
            </a:r>
            <a:r>
              <a:rPr lang="ru-RU" sz="1400" dirty="0" smtClean="0"/>
              <a:t> </a:t>
            </a:r>
            <a:r>
              <a:rPr lang="ru-RU" sz="1400" dirty="0"/>
              <a:t>с </a:t>
            </a:r>
            <a:r>
              <a:rPr lang="ru-RU" sz="1400" dirty="0" smtClean="0"/>
              <a:t>перемещением </a:t>
            </a:r>
            <a:r>
              <a:rPr lang="ru-RU" sz="1400" dirty="0"/>
              <a:t>экскаватора поперек котлована</a:t>
            </a:r>
          </a:p>
        </p:txBody>
      </p:sp>
      <p:pic>
        <p:nvPicPr>
          <p:cNvPr id="63492" name="Picture 4" descr="width=2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420888"/>
            <a:ext cx="3692252" cy="399489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332241" y="1916832"/>
            <a:ext cx="4572000" cy="369332"/>
          </a:xfrm>
          <a:prstGeom prst="rect">
            <a:avLst/>
          </a:prstGeom>
        </p:spPr>
        <p:txBody>
          <a:bodyPr>
            <a:spAutoFit/>
          </a:bodyPr>
          <a:lstStyle/>
          <a:p>
            <a:r>
              <a:rPr lang="ru-RU" dirty="0"/>
              <a:t>Разработка котлована </a:t>
            </a:r>
            <a:r>
              <a:rPr lang="ru-RU" dirty="0" smtClean="0"/>
              <a:t>боковой проходкой</a:t>
            </a:r>
            <a:endParaRPr lang="ru-RU" dirty="0"/>
          </a:p>
        </p:txBody>
      </p:sp>
    </p:spTree>
    <p:extLst>
      <p:ext uri="{BB962C8B-B14F-4D97-AF65-F5344CB8AC3E}">
        <p14:creationId xmlns:p14="http://schemas.microsoft.com/office/powerpoint/2010/main" val="38904694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Картинки по запросу &quot;Оплата труда в строительстве&quot;&quot;"/>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5108" t="18216" r="-1548"/>
          <a:stretch/>
        </p:blipFill>
        <p:spPr bwMode="auto">
          <a:xfrm>
            <a:off x="0" y="-801788"/>
            <a:ext cx="9684567" cy="794748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6146" name="Picture 2" descr="Картинки по запросу &quot;Оплата труда в строительстве&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32656"/>
            <a:ext cx="8790077" cy="46085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46493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712968" cy="548640"/>
          </a:xfrm>
        </p:spPr>
        <p:txBody>
          <a:bodyPr/>
          <a:lstStyle/>
          <a:p>
            <a:r>
              <a:rPr lang="ru-RU" sz="2400" dirty="0"/>
              <a:t>Разработка грунта одноковшовыми экскаваторами</a:t>
            </a:r>
          </a:p>
        </p:txBody>
      </p:sp>
      <p:sp>
        <p:nvSpPr>
          <p:cNvPr id="3" name="Прямоугольник 2"/>
          <p:cNvSpPr/>
          <p:nvPr/>
        </p:nvSpPr>
        <p:spPr>
          <a:xfrm>
            <a:off x="1512168" y="683404"/>
            <a:ext cx="6948264" cy="369332"/>
          </a:xfrm>
          <a:prstGeom prst="rect">
            <a:avLst/>
          </a:prstGeom>
        </p:spPr>
        <p:txBody>
          <a:bodyPr wrap="square">
            <a:spAutoFit/>
          </a:bodyPr>
          <a:lstStyle/>
          <a:p>
            <a:r>
              <a:rPr lang="ru-RU" b="1" dirty="0"/>
              <a:t>Разработка грунта экскаватором </a:t>
            </a:r>
            <a:r>
              <a:rPr lang="ru-RU" b="1" dirty="0" smtClean="0"/>
              <a:t>обратная лопата и драглайн</a:t>
            </a:r>
            <a:endParaRPr lang="ru-RU" b="1" dirty="0"/>
          </a:p>
        </p:txBody>
      </p:sp>
      <p:pic>
        <p:nvPicPr>
          <p:cNvPr id="64516" name="Picture 4" descr="http://ok-t.ru/studopedia/baza12/2102218484099.files/image0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052736"/>
            <a:ext cx="5760640" cy="564644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012160" y="1475299"/>
            <a:ext cx="3096344" cy="3693319"/>
          </a:xfrm>
          <a:prstGeom prst="rect">
            <a:avLst/>
          </a:prstGeom>
        </p:spPr>
        <p:txBody>
          <a:bodyPr wrap="square">
            <a:spAutoFit/>
          </a:bodyPr>
          <a:lstStyle/>
          <a:p>
            <a:r>
              <a:rPr lang="ru-RU" i="1" dirty="0" smtClean="0"/>
              <a:t>а</a:t>
            </a:r>
            <a:r>
              <a:rPr lang="ru-RU" i="1" dirty="0"/>
              <a:t>, б</a:t>
            </a:r>
            <a:r>
              <a:rPr lang="ru-RU" dirty="0"/>
              <a:t> – торцовая проходка при перемещении экскаватора по прямой; </a:t>
            </a:r>
            <a:endParaRPr lang="ru-RU" dirty="0" smtClean="0"/>
          </a:p>
          <a:p>
            <a:r>
              <a:rPr lang="ru-RU" i="1" dirty="0" smtClean="0"/>
              <a:t>в</a:t>
            </a:r>
            <a:r>
              <a:rPr lang="ru-RU" dirty="0"/>
              <a:t> – то же, с двумя проходками экскаватора; </a:t>
            </a:r>
            <a:endParaRPr lang="ru-RU" dirty="0" smtClean="0"/>
          </a:p>
          <a:p>
            <a:r>
              <a:rPr lang="ru-RU" i="1" dirty="0" smtClean="0"/>
              <a:t>г </a:t>
            </a:r>
            <a:r>
              <a:rPr lang="ru-RU" i="1" dirty="0"/>
              <a:t>– </a:t>
            </a:r>
            <a:r>
              <a:rPr lang="ru-RU" dirty="0"/>
              <a:t>поперечно-торцовая проходка;</a:t>
            </a:r>
            <a:r>
              <a:rPr lang="ru-RU" i="1" dirty="0"/>
              <a:t> </a:t>
            </a:r>
            <a:endParaRPr lang="ru-RU" i="1" dirty="0" smtClean="0"/>
          </a:p>
          <a:p>
            <a:r>
              <a:rPr lang="ru-RU" i="1" dirty="0" smtClean="0"/>
              <a:t>д</a:t>
            </a:r>
            <a:r>
              <a:rPr lang="ru-RU" i="1" dirty="0"/>
              <a:t> </a:t>
            </a:r>
            <a:r>
              <a:rPr lang="ru-RU" dirty="0"/>
              <a:t>– продольно-торцовая разработка (драглайном</a:t>
            </a:r>
            <a:r>
              <a:rPr lang="ru-RU" dirty="0" smtClean="0"/>
              <a:t>);</a:t>
            </a:r>
          </a:p>
          <a:p>
            <a:r>
              <a:rPr lang="ru-RU" dirty="0"/>
              <a:t> </a:t>
            </a:r>
            <a:r>
              <a:rPr lang="ru-RU" i="1" dirty="0"/>
              <a:t>е </a:t>
            </a:r>
            <a:r>
              <a:rPr lang="ru-RU" dirty="0"/>
              <a:t>– то же, при продольно-челночной проходке;</a:t>
            </a:r>
          </a:p>
          <a:p>
            <a:r>
              <a:rPr lang="ru-RU" i="1" dirty="0"/>
              <a:t>ж</a:t>
            </a:r>
            <a:r>
              <a:rPr lang="ru-RU" dirty="0"/>
              <a:t> – схема забоя продольно-торцовой проходки</a:t>
            </a:r>
          </a:p>
        </p:txBody>
      </p:sp>
    </p:spTree>
    <p:extLst>
      <p:ext uri="{BB962C8B-B14F-4D97-AF65-F5344CB8AC3E}">
        <p14:creationId xmlns:p14="http://schemas.microsoft.com/office/powerpoint/2010/main" val="151423574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9458" name="Picture 2" descr="https://cf.ppt-online.org/files1/slide/b/bH1JdVn3y4K7MTe2PZigEawNspLjRzGQ6DrCAckfW5/slid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8513593" cy="637688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7504" y="3563724"/>
            <a:ext cx="936104" cy="369332"/>
          </a:xfrm>
          <a:prstGeom prst="rect">
            <a:avLst/>
          </a:prstGeom>
          <a:solidFill>
            <a:schemeClr val="bg1"/>
          </a:solidFill>
        </p:spPr>
        <p:txBody>
          <a:bodyPr wrap="square" rtlCol="0">
            <a:spAutoFit/>
          </a:bodyPr>
          <a:lstStyle/>
          <a:p>
            <a:endParaRPr lang="ru-RU" dirty="0"/>
          </a:p>
        </p:txBody>
      </p:sp>
      <p:sp>
        <p:nvSpPr>
          <p:cNvPr id="5" name="TextBox 4"/>
          <p:cNvSpPr txBox="1"/>
          <p:nvPr/>
        </p:nvSpPr>
        <p:spPr>
          <a:xfrm>
            <a:off x="0" y="4869160"/>
            <a:ext cx="936104" cy="369332"/>
          </a:xfrm>
          <a:prstGeom prst="rect">
            <a:avLst/>
          </a:prstGeom>
          <a:solidFill>
            <a:schemeClr val="bg1"/>
          </a:solidFill>
        </p:spPr>
        <p:txBody>
          <a:bodyPr wrap="square" rtlCol="0">
            <a:spAutoFit/>
          </a:bodyPr>
          <a:lstStyle/>
          <a:p>
            <a:endParaRPr lang="ru-RU" dirty="0"/>
          </a:p>
        </p:txBody>
      </p:sp>
      <p:sp>
        <p:nvSpPr>
          <p:cNvPr id="6" name="TextBox 5"/>
          <p:cNvSpPr txBox="1"/>
          <p:nvPr/>
        </p:nvSpPr>
        <p:spPr>
          <a:xfrm>
            <a:off x="4788024" y="3648926"/>
            <a:ext cx="936104" cy="369332"/>
          </a:xfrm>
          <a:prstGeom prst="rect">
            <a:avLst/>
          </a:prstGeom>
          <a:solidFill>
            <a:schemeClr val="bg1"/>
          </a:solidFill>
        </p:spPr>
        <p:txBody>
          <a:bodyPr wrap="square" rtlCol="0">
            <a:spAutoFit/>
          </a:bodyPr>
          <a:lstStyle/>
          <a:p>
            <a:endParaRPr lang="ru-RU" dirty="0"/>
          </a:p>
        </p:txBody>
      </p:sp>
      <p:sp>
        <p:nvSpPr>
          <p:cNvPr id="7" name="TextBox 6"/>
          <p:cNvSpPr txBox="1"/>
          <p:nvPr/>
        </p:nvSpPr>
        <p:spPr>
          <a:xfrm>
            <a:off x="4716016" y="4886200"/>
            <a:ext cx="936104" cy="369332"/>
          </a:xfrm>
          <a:prstGeom prst="rect">
            <a:avLst/>
          </a:prstGeom>
          <a:solidFill>
            <a:schemeClr val="bg1"/>
          </a:solidFill>
        </p:spPr>
        <p:txBody>
          <a:bodyPr wrap="square" rtlCol="0">
            <a:spAutoFit/>
          </a:bodyPr>
          <a:lstStyle/>
          <a:p>
            <a:endParaRPr lang="ru-RU" dirty="0"/>
          </a:p>
        </p:txBody>
      </p:sp>
      <p:sp>
        <p:nvSpPr>
          <p:cNvPr id="8" name="TextBox 7"/>
          <p:cNvSpPr txBox="1"/>
          <p:nvPr/>
        </p:nvSpPr>
        <p:spPr>
          <a:xfrm>
            <a:off x="2195736" y="6300028"/>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28383171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482" name="Picture 2" descr="https://cf.ppt-online.org/files1/slide/b/bH1JdVn3y4K7MTe2PZigEawNspLjRzGQ6DrCAckfW5/slid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48" y="0"/>
            <a:ext cx="9155921"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7544" y="5301208"/>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375936041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1506" name="Picture 2" descr="https://cf.ppt-online.org/files1/slide/b/bH1JdVn3y4K7MTe2PZigEawNspLjRzGQ6DrCAckfW5/slid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81"/>
            <a:ext cx="9144000" cy="68490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6228020"/>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143804559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Схемы движения скреперов</a:t>
            </a:r>
            <a:endParaRPr lang="ru-RU" dirty="0"/>
          </a:p>
        </p:txBody>
      </p:sp>
      <p:pic>
        <p:nvPicPr>
          <p:cNvPr id="65538" name="Picture 2" descr="https://ok-t.ru/helpiksorg/baza2/107786716001.files/image0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25388"/>
            <a:ext cx="7962556" cy="4608512"/>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83568" y="5852476"/>
            <a:ext cx="7920880" cy="646331"/>
          </a:xfrm>
          <a:prstGeom prst="rect">
            <a:avLst/>
          </a:prstGeom>
        </p:spPr>
        <p:txBody>
          <a:bodyPr wrap="square">
            <a:spAutoFit/>
          </a:bodyPr>
          <a:lstStyle/>
          <a:p>
            <a:pPr algn="ctr"/>
            <a:r>
              <a:rPr lang="ru-RU" b="1" dirty="0"/>
              <a:t>а) эллипс; б) спираль; в) «восьмерка»; г) «зигзаг»; д) челночно-поперечная; е) челночно-продольная</a:t>
            </a:r>
            <a:endParaRPr lang="ru-RU" dirty="0"/>
          </a:p>
        </p:txBody>
      </p:sp>
    </p:spTree>
    <p:extLst>
      <p:ext uri="{BB962C8B-B14F-4D97-AF65-F5344CB8AC3E}">
        <p14:creationId xmlns:p14="http://schemas.microsoft.com/office/powerpoint/2010/main" val="68762250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2530" name="Picture 2" descr="https://cf.ppt-online.org/files1/slide/b/bH1JdVn3y4K7MTe2PZigEawNspLjRzGQ6DrCAckfW5/slide-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6" y="-26890"/>
            <a:ext cx="9191820" cy="68848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1520" y="5877272"/>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37207800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3554" name="Picture 2" descr="https://cf.ppt-online.org/files1/slide/b/bH1JdVn3y4K7MTe2PZigEawNspLjRzGQ6DrCAckfW5/slide-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798"/>
            <a:ext cx="9187692" cy="68817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444208" y="6488667"/>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406291251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65760"/>
            <a:ext cx="8964488" cy="548640"/>
          </a:xfrm>
        </p:spPr>
        <p:txBody>
          <a:bodyPr/>
          <a:lstStyle/>
          <a:p>
            <a:r>
              <a:rPr lang="ru-RU" sz="2400" dirty="0"/>
              <a:t>Схема резания и перемещения грунта бульдозером</a:t>
            </a:r>
          </a:p>
        </p:txBody>
      </p:sp>
      <p:pic>
        <p:nvPicPr>
          <p:cNvPr id="66562" name="Picture 2" descr="http://ok-t.ru/mylektsiiru/baza4/800181410381.files/image0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312" y="1124744"/>
            <a:ext cx="7961713" cy="3888432"/>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95536" y="5241974"/>
            <a:ext cx="8604448" cy="923330"/>
          </a:xfrm>
          <a:prstGeom prst="rect">
            <a:avLst/>
          </a:prstGeom>
        </p:spPr>
        <p:txBody>
          <a:bodyPr wrap="square">
            <a:spAutoFit/>
          </a:bodyPr>
          <a:lstStyle/>
          <a:p>
            <a:pPr algn="ctr"/>
            <a:r>
              <a:rPr lang="ru-RU" i="1" dirty="0"/>
              <a:t>а—продольная при резании под уклон; б—то же, на горизонтальном участке;</a:t>
            </a:r>
            <a:endParaRPr lang="ru-RU" dirty="0"/>
          </a:p>
          <a:p>
            <a:pPr algn="ctr"/>
            <a:r>
              <a:rPr lang="ru-RU" i="1" dirty="0"/>
              <a:t>в—то же, траншейным способом; г—то же, послойным способом; 1—участок резания; 2—участок перемещения; 3—участок разгрузки; 4—насыпь; 5—выемка </a:t>
            </a:r>
            <a:endParaRPr lang="ru-RU" dirty="0"/>
          </a:p>
        </p:txBody>
      </p:sp>
    </p:spTree>
    <p:extLst>
      <p:ext uri="{BB962C8B-B14F-4D97-AF65-F5344CB8AC3E}">
        <p14:creationId xmlns:p14="http://schemas.microsoft.com/office/powerpoint/2010/main" val="252936276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5602" name="Picture 2" descr="https://cf.ppt-online.org/files1/slide/b/bH1JdVn3y4K7MTe2PZigEawNspLjRzGQ6DrCAckfW5/slide-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2"/>
            <a:ext cx="9156778" cy="68586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51920" y="6304002"/>
            <a:ext cx="936104" cy="369332"/>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171277738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6626" name="Picture 2" descr="https://cf.ppt-online.org/files1/slide/b/bH1JdVn3y4K7MTe2PZigEawNspLjRzGQ6DrCAckfW5/slide-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68" y="0"/>
            <a:ext cx="915592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59832" y="4149080"/>
            <a:ext cx="1080120" cy="369332"/>
          </a:xfrm>
          <a:prstGeom prst="rect">
            <a:avLst/>
          </a:prstGeom>
          <a:solidFill>
            <a:schemeClr val="bg1"/>
          </a:solidFill>
        </p:spPr>
        <p:txBody>
          <a:bodyPr wrap="square" rtlCol="0">
            <a:spAutoFit/>
          </a:bodyPr>
          <a:lstStyle/>
          <a:p>
            <a:endParaRPr lang="ru-RU" dirty="0"/>
          </a:p>
        </p:txBody>
      </p:sp>
      <p:sp>
        <p:nvSpPr>
          <p:cNvPr id="5" name="TextBox 4"/>
          <p:cNvSpPr txBox="1"/>
          <p:nvPr/>
        </p:nvSpPr>
        <p:spPr>
          <a:xfrm>
            <a:off x="3671900" y="6119336"/>
            <a:ext cx="936104" cy="369332"/>
          </a:xfrm>
          <a:prstGeom prst="rect">
            <a:avLst/>
          </a:prstGeom>
          <a:solidFill>
            <a:schemeClr val="bg1"/>
          </a:solidFill>
        </p:spPr>
        <p:txBody>
          <a:bodyPr wrap="square" rtlCol="0">
            <a:spAutoFit/>
          </a:bodyPr>
          <a:lstStyle/>
          <a:p>
            <a:endParaRPr lang="ru-RU" dirty="0"/>
          </a:p>
        </p:txBody>
      </p:sp>
      <p:pic>
        <p:nvPicPr>
          <p:cNvPr id="30722" name="Picture 2" descr="Картинки по запросу &quot;автогрейдер&quo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650" y="4437112"/>
            <a:ext cx="4522358" cy="2319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249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49091</TotalTime>
  <Words>5230</Words>
  <Application>Microsoft Office PowerPoint</Application>
  <PresentationFormat>Экран (4:3)</PresentationFormat>
  <Paragraphs>483</Paragraphs>
  <Slides>175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175</vt:i4>
      </vt:variant>
    </vt:vector>
  </HeadingPairs>
  <TitlesOfParts>
    <vt:vector size="176" baseType="lpstr">
      <vt:lpstr>Углы</vt:lpstr>
      <vt:lpstr>Технологические процессы в строительстве</vt:lpstr>
      <vt:lpstr>Технологические процессы в строительстве</vt:lpstr>
      <vt:lpstr>Технологические процессы в строительстве</vt:lpstr>
      <vt:lpstr>Презентация PowerPoint</vt:lpstr>
      <vt:lpstr>классификация строительных процессов по технологическим признакам:</vt:lpstr>
      <vt:lpstr>ПРОФЕССИИ СТРОИТЕЛЬНЫХ РАБОЧИХ</vt:lpstr>
      <vt:lpstr>ТЕХНИЧЕСКОЕ И ТАРИФНОЕ НОРМИРОВАНИЕ</vt:lpstr>
      <vt:lpstr>Презентация PowerPoint</vt:lpstr>
      <vt:lpstr>Презентация PowerPoint</vt:lpstr>
      <vt:lpstr>МАТЕРИАЛЬНЫЕ ЭЛЕМЕНТЫ СТРОИТЕЛЬНЫХ ПРОЦЕССОВ</vt:lpstr>
      <vt:lpstr>Презентация PowerPoint</vt:lpstr>
      <vt:lpstr>РАЗВИТИЕ СТРОИТЕЛЬНЫХ ПРОЦЕССОВ В ПРОСТРАНСТВЕ И ВРЕМЕНИ</vt:lpstr>
      <vt:lpstr>ДОКУМЕНТИРОВАНИЕ СТРОИТЕЛЬНЫХ ПРОЦЕССОВ</vt:lpstr>
      <vt:lpstr>ДОКУМЕНТИРОВАНИЕ СТРОИТЕЛЬНЫХ ПРОЦЕССОВ</vt:lpstr>
      <vt:lpstr>технологические карты в строительстве </vt:lpstr>
      <vt:lpstr>Презентация PowerPoint</vt:lpstr>
      <vt:lpstr>Технология монолитных железобетонных работ</vt:lpstr>
      <vt:lpstr>Презентация PowerPoint</vt:lpstr>
      <vt:lpstr>Презентация PowerPoint</vt:lpstr>
      <vt:lpstr>Презентация PowerPoint</vt:lpstr>
      <vt:lpstr>Основные типы опалубок</vt:lpstr>
      <vt:lpstr>К основным компонентам системы можно отнести: балку двутавровую; унивилку; стойку телескопическую или объемную; треногу; полотно палубы.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Разборно-переставная мелкощитовая опалубка </vt:lpstr>
      <vt:lpstr>Презентация PowerPoint</vt:lpstr>
      <vt:lpstr>Крупнощитовая опалубка </vt:lpstr>
      <vt:lpstr>Презентация PowerPoint</vt:lpstr>
      <vt:lpstr>Блочная опалубка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Арматурные работы</vt:lpstr>
      <vt:lpstr>Презентация PowerPoint</vt:lpstr>
      <vt:lpstr>Презентация PowerPoint</vt:lpstr>
      <vt:lpstr>Презентация PowerPoint</vt:lpstr>
      <vt:lpstr>Презентация PowerPoint</vt:lpstr>
      <vt:lpstr>Презентация PowerPoint</vt:lpstr>
      <vt:lpstr>Транспортирование, укладка и уплотнение бетонной смеси </vt:lpstr>
      <vt:lpstr>Транспортирование бетонной смеси</vt:lpstr>
      <vt:lpstr>Транспортирование бетонной смеси</vt:lpstr>
      <vt:lpstr>Транспортирование бетонной смеси</vt:lpstr>
      <vt:lpstr>Подача бетонной смеси</vt:lpstr>
      <vt:lpstr>Укладка бетонной смеси бетононасосами</vt:lpstr>
      <vt:lpstr>Укладка бетонной смеси пневмонагнетателями</vt:lpstr>
      <vt:lpstr>Уплотнение бетонной смеси</vt:lpstr>
      <vt:lpstr>Презентация PowerPoint</vt:lpstr>
      <vt:lpstr>Презентация PowerPoint</vt:lpstr>
      <vt:lpstr>виброрейки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Уход за бетоном </vt:lpstr>
      <vt:lpstr>Земляные работы</vt:lpstr>
      <vt:lpstr>Разбивка земляных сооружений  </vt:lpstr>
      <vt:lpstr>Водоотлив и понижение уровня грунтовых вод. </vt:lpstr>
      <vt:lpstr>Обеспечение устойчивости земляных сооружений </vt:lpstr>
      <vt:lpstr>крепление вертикальных стенок котлованов и траншей</vt:lpstr>
      <vt:lpstr>Рыхление плотных грунтов  </vt:lpstr>
      <vt:lpstr>Основные земляные работы</vt:lpstr>
      <vt:lpstr>Определение объемов грунтовых масс при разработке котлованов и траншей</vt:lpstr>
      <vt:lpstr>Определение объемов грунтовых масс при разработке котлованов и траншей</vt:lpstr>
      <vt:lpstr>Разработка грунта землеройными машинами</vt:lpstr>
      <vt:lpstr>Презентация PowerPoint</vt:lpstr>
      <vt:lpstr>Презентация PowerPoint</vt:lpstr>
      <vt:lpstr>Презентация PowerPoint</vt:lpstr>
      <vt:lpstr>Презентация PowerPoint</vt:lpstr>
      <vt:lpstr>Разработка грунта одноковшовыми экскаваторами</vt:lpstr>
      <vt:lpstr>Разработка грунта одноковшовыми экскаваторами</vt:lpstr>
      <vt:lpstr>Презентация PowerPoint</vt:lpstr>
      <vt:lpstr>Презентация PowerPoint</vt:lpstr>
      <vt:lpstr>Презентация PowerPoint</vt:lpstr>
      <vt:lpstr>Схемы движения скреперов</vt:lpstr>
      <vt:lpstr>Презентация PowerPoint</vt:lpstr>
      <vt:lpstr>Презентация PowerPoint</vt:lpstr>
      <vt:lpstr>Схема резания и перемещения грунта бульдозером</vt:lpstr>
      <vt:lpstr>Презентация PowerPoint</vt:lpstr>
      <vt:lpstr>Презентация PowerPoint</vt:lpstr>
      <vt:lpstr>Возведение насыпи грейдером</vt:lpstr>
      <vt:lpstr>Гидромеханическая разработка грунта</vt:lpstr>
      <vt:lpstr>Закрытые способы разработки грунта </vt:lpstr>
      <vt:lpstr>Пневматическая пробивка</vt:lpstr>
      <vt:lpstr>Презентация PowerPoint</vt:lpstr>
      <vt:lpstr>Разработка грунта взрывом</vt:lpstr>
      <vt:lpstr>Презентация PowerPoint</vt:lpstr>
      <vt:lpstr>Метод оттаивания грунта с разработкой его в талом состоянии</vt:lpstr>
      <vt:lpstr>Метод оттаивания грунта с разработкой его в талом состоянии</vt:lpstr>
      <vt:lpstr>Разработка грунта в мерзлом состоянии с предварительным рыхлением</vt:lpstr>
      <vt:lpstr>Разработка грунта в мерзлом состоянии с предварительным рыхлением</vt:lpstr>
      <vt:lpstr>Непосредственная разработка мерзлого грунта</vt:lpstr>
      <vt:lpstr>Непосредственная разработка мерзлого грунта</vt:lpstr>
      <vt:lpstr>Укладка и уплотнение грунтовых масс </vt:lpstr>
      <vt:lpstr>Презентация PowerPoint</vt:lpstr>
      <vt:lpstr>Презентация PowerPoint</vt:lpstr>
      <vt:lpstr>Презентация PowerPoint</vt:lpstr>
      <vt:lpstr>Презентация PowerPoint</vt:lpstr>
      <vt:lpstr>Презентация PowerPoint</vt:lpstr>
      <vt:lpstr>Свайные работы</vt:lpstr>
      <vt:lpstr>Классификация свай по конструктивным признакам</vt:lpstr>
      <vt:lpstr>деревянные сваи</vt:lpstr>
      <vt:lpstr>металлические сваи</vt:lpstr>
      <vt:lpstr>бетонные и железобетонные сваи</vt:lpstr>
      <vt:lpstr>ростверк</vt:lpstr>
      <vt:lpstr>Погружение железобетонных свай</vt:lpstr>
      <vt:lpstr>Презентация PowerPoint</vt:lpstr>
      <vt:lpstr>Забивка свай</vt:lpstr>
      <vt:lpstr>Вибропогружение свай</vt:lpstr>
      <vt:lpstr>Метод вибровдавливания</vt:lpstr>
      <vt:lpstr>Погружение свай завинчиванием</vt:lpstr>
      <vt:lpstr>Погружение свай подмывом грунта </vt:lpstr>
      <vt:lpstr>Схемы забивки свай</vt:lpstr>
      <vt:lpstr>Буронабивные сваи</vt:lpstr>
      <vt:lpstr>Презентация PowerPoint</vt:lpstr>
      <vt:lpstr>Презентация PowerPoint</vt:lpstr>
      <vt:lpstr>сухой способ (без крепления стенок скважин)</vt:lpstr>
      <vt:lpstr>Применение глинистого раствора</vt:lpstr>
      <vt:lpstr>Презентация PowerPoint</vt:lpstr>
      <vt:lpstr>Крепление скважин обсадными трубами</vt:lpstr>
      <vt:lpstr>Презентация PowerPoint</vt:lpstr>
      <vt:lpstr>Буроинъекционные сваи по технологии CFA </vt:lpstr>
      <vt:lpstr>Буронабивные сваи с уширенной пятой</vt:lpstr>
      <vt:lpstr>Буронабивные сваи с уширенной пятой</vt:lpstr>
      <vt:lpstr>Буронабивные сваи с уширенной пятой</vt:lpstr>
      <vt:lpstr>Технологическая схема устройства буронабивных свай с выштампованной пятой</vt:lpstr>
      <vt:lpstr>Технологическая схема устройства вытрамбованных свай</vt:lpstr>
      <vt:lpstr>Технологическая схема устройства частотрамбованных свай</vt:lpstr>
      <vt:lpstr>Схема устройства песчаных (грунтовых) набивных свай</vt:lpstr>
      <vt:lpstr>Технология устройства ростверков</vt:lpstr>
      <vt:lpstr>Срезка свай</vt:lpstr>
      <vt:lpstr>Каменные работы</vt:lpstr>
      <vt:lpstr>Элементы кладки</vt:lpstr>
      <vt:lpstr>Презентация PowerPoint</vt:lpstr>
      <vt:lpstr>Презентация PowerPoint</vt:lpstr>
      <vt:lpstr>Система перевязки швов</vt:lpstr>
      <vt:lpstr>Трехрядная перевязка</vt:lpstr>
      <vt:lpstr>Рабочие операции Процесса кирпичной кладки</vt:lpstr>
      <vt:lpstr>Расшивка швов</vt:lpstr>
      <vt:lpstr>Способы кладки</vt:lpstr>
      <vt:lpstr>Способы кладки</vt:lpstr>
      <vt:lpstr>Облегченная кладка</vt:lpstr>
      <vt:lpstr>Облегченная кладка</vt:lpstr>
      <vt:lpstr>Облегченная кладка</vt:lpstr>
      <vt:lpstr>Армирование кладки</vt:lpstr>
      <vt:lpstr>Рядовые перемычки</vt:lpstr>
      <vt:lpstr>Клинчатые и лучковые перемычки</vt:lpstr>
      <vt:lpstr>Арочные перемычки и своды</vt:lpstr>
      <vt:lpstr>Инструмент каменщика</vt:lpstr>
      <vt:lpstr>Презентация PowerPoint</vt:lpstr>
      <vt:lpstr>Ручной инструмент для  каменщика - Брики </vt:lpstr>
      <vt:lpstr>Леса для каменной кладки </vt:lpstr>
      <vt:lpstr>Подмости для каменной кладки</vt:lpstr>
      <vt:lpstr>Презентация PowerPoint</vt:lpstr>
      <vt:lpstr>Рабочее место каменщика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Транспортирование, укладка и уплотнение бетонной смеси</dc:title>
  <dc:creator>Елена</dc:creator>
  <cp:lastModifiedBy>Елена</cp:lastModifiedBy>
  <cp:revision>96</cp:revision>
  <dcterms:created xsi:type="dcterms:W3CDTF">2019-10-03T17:11:16Z</dcterms:created>
  <dcterms:modified xsi:type="dcterms:W3CDTF">2021-04-07T18:06:46Z</dcterms:modified>
</cp:coreProperties>
</file>